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64" r:id="rId3"/>
    <p:sldId id="263" r:id="rId4"/>
    <p:sldId id="266" r:id="rId5"/>
    <p:sldId id="272" r:id="rId6"/>
    <p:sldId id="268" r:id="rId7"/>
    <p:sldId id="281" r:id="rId8"/>
    <p:sldId id="271" r:id="rId9"/>
    <p:sldId id="273" r:id="rId10"/>
    <p:sldId id="278" r:id="rId11"/>
    <p:sldId id="279" r:id="rId12"/>
    <p:sldId id="275" r:id="rId13"/>
    <p:sldId id="276" r:id="rId14"/>
    <p:sldId id="277" r:id="rId15"/>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1E3A6A-F95F-4305-BEC9-7D8311E883DC}" type="doc">
      <dgm:prSet loTypeId="urn:microsoft.com/office/officeart/2008/layout/HorizontalMultiLevelHierarchy" loCatId="hierarchy" qsTypeId="urn:microsoft.com/office/officeart/2005/8/quickstyle/simple1" qsCatId="simple" csTypeId="urn:microsoft.com/office/officeart/2005/8/colors/colorful5" csCatId="colorful" phldr="1"/>
      <dgm:spPr/>
      <dgm:t>
        <a:bodyPr/>
        <a:lstStyle/>
        <a:p>
          <a:endParaRPr lang="es-AR"/>
        </a:p>
      </dgm:t>
    </dgm:pt>
    <dgm:pt modelId="{B04568E1-B30B-44C6-A20D-EF2BE69B4945}">
      <dgm:prSet phldrT="[Texto]"/>
      <dgm:spPr>
        <a:solidFill>
          <a:schemeClr val="accent6">
            <a:lumMod val="50000"/>
          </a:scheme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gm:spPr>
      <dgm:t>
        <a:bodyPr/>
        <a:lstStyle/>
        <a:p>
          <a:r>
            <a:rPr lang="es-AR" dirty="0">
              <a:solidFill>
                <a:sysClr val="window" lastClr="FFFFFF"/>
              </a:solidFill>
              <a:latin typeface="Calibri" panose="020F0502020204030204"/>
              <a:ea typeface="+mn-ea"/>
              <a:cs typeface="+mn-cs"/>
            </a:rPr>
            <a:t>Reglamentaciones Académicas</a:t>
          </a:r>
        </a:p>
      </dgm:t>
    </dgm:pt>
    <dgm:pt modelId="{33D958F3-BD73-44B1-BCB8-AC38F0AB2E26}" type="parTrans" cxnId="{028AFC5D-498F-48A4-ABE9-90DF4093FD21}">
      <dgm:prSet/>
      <dgm:spPr/>
      <dgm:t>
        <a:bodyPr/>
        <a:lstStyle/>
        <a:p>
          <a:endParaRPr lang="es-AR"/>
        </a:p>
      </dgm:t>
    </dgm:pt>
    <dgm:pt modelId="{90FD52D9-F203-4BA6-9815-1A4C85945535}" type="sibTrans" cxnId="{028AFC5D-498F-48A4-ABE9-90DF4093FD21}">
      <dgm:prSet/>
      <dgm:spPr/>
      <dgm:t>
        <a:bodyPr/>
        <a:lstStyle/>
        <a:p>
          <a:endParaRPr lang="es-AR"/>
        </a:p>
      </dgm:t>
    </dgm:pt>
    <dgm:pt modelId="{BCBEE848-1E29-4AB1-8F81-C4818444487A}">
      <dgm:prSet phldrT="[Texto]" custT="1"/>
      <dgm:spPr>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gm:spPr>
      <dgm:t>
        <a:bodyPr/>
        <a:lstStyle/>
        <a:p>
          <a:pPr marL="177800" indent="0" algn="just"/>
          <a:r>
            <a:rPr lang="es-MX" sz="1400" b="1" dirty="0"/>
            <a:t>Se Aprobó el Curso Apoyo No Presencial para aspirantes a ingreso 2022. Res. 42/21 CD- Programa de Apoyo y Nivelación para el Ingreso a las Carreras de la Facultad de Ingeniería. Res.122/21</a:t>
          </a:r>
          <a:endParaRPr lang="es-AR" sz="1400" b="1" dirty="0">
            <a:solidFill>
              <a:sysClr val="window" lastClr="FFFFFF"/>
            </a:solidFill>
            <a:latin typeface="Calibri" panose="020F0502020204030204"/>
            <a:ea typeface="+mn-ea"/>
            <a:cs typeface="+mn-cs"/>
          </a:endParaRPr>
        </a:p>
      </dgm:t>
    </dgm:pt>
    <dgm:pt modelId="{E5815CCE-5117-4026-A715-98AFACD47891}" type="parTrans" cxnId="{33F2BF08-2CA5-40E2-926C-AB29B12028AC}">
      <dgm:prSet/>
      <dgm:spPr>
        <a:xfrm>
          <a:off x="2156003" y="648659"/>
          <a:ext cx="243102" cy="926458"/>
        </a:xfrm>
        <a:noFill/>
        <a:ln w="12700" cap="flat" cmpd="sng" algn="ctr">
          <a:solidFill>
            <a:srgbClr val="70AD47">
              <a:hueOff val="0"/>
              <a:satOff val="0"/>
              <a:lumOff val="0"/>
              <a:alphaOff val="0"/>
            </a:srgbClr>
          </a:solidFill>
          <a:prstDash val="solid"/>
          <a:miter lim="800000"/>
        </a:ln>
        <a:effectLst/>
      </dgm:spPr>
      <dgm:t>
        <a:bodyPr/>
        <a:lstStyle/>
        <a:p>
          <a:endParaRPr lang="es-AR">
            <a:solidFill>
              <a:sysClr val="windowText" lastClr="000000">
                <a:hueOff val="0"/>
                <a:satOff val="0"/>
                <a:lumOff val="0"/>
                <a:alphaOff val="0"/>
              </a:sysClr>
            </a:solidFill>
            <a:latin typeface="Calibri" panose="020F0502020204030204"/>
            <a:ea typeface="+mn-ea"/>
            <a:cs typeface="+mn-cs"/>
          </a:endParaRPr>
        </a:p>
      </dgm:t>
    </dgm:pt>
    <dgm:pt modelId="{5E0170CC-1538-4CA0-9637-29E55A51E240}" type="sibTrans" cxnId="{33F2BF08-2CA5-40E2-926C-AB29B12028AC}">
      <dgm:prSet/>
      <dgm:spPr/>
      <dgm:t>
        <a:bodyPr/>
        <a:lstStyle/>
        <a:p>
          <a:endParaRPr lang="es-AR"/>
        </a:p>
      </dgm:t>
    </dgm:pt>
    <dgm:pt modelId="{70840B28-5C61-4120-8528-B1F32973E28F}">
      <dgm:prSet phldrT="[Texto]" custT="1"/>
      <dgm:spPr>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gm:spPr>
      <dgm:t>
        <a:bodyPr/>
        <a:lstStyle/>
        <a:p>
          <a:pPr marL="177800" indent="0" algn="just"/>
          <a:r>
            <a:rPr lang="es-MX" sz="1400" b="1" dirty="0"/>
            <a:t>Se Aprobó el Calendario Académico 2022-2023. Res. 191/21 CD</a:t>
          </a:r>
          <a:endParaRPr lang="es-AR" sz="1400" b="1" dirty="0">
            <a:solidFill>
              <a:sysClr val="window" lastClr="FFFFFF"/>
            </a:solidFill>
            <a:latin typeface="Calibri" panose="020F0502020204030204"/>
            <a:ea typeface="+mn-ea"/>
            <a:cs typeface="+mn-cs"/>
          </a:endParaRPr>
        </a:p>
      </dgm:t>
    </dgm:pt>
    <dgm:pt modelId="{FB4B72F7-7F27-4AB8-B58C-3F9F6D64BBF4}" type="parTrans" cxnId="{02998EEE-1779-4F5A-B3A5-ED0CE5CB9865}">
      <dgm:prSet/>
      <dgm:spPr>
        <a:xfrm>
          <a:off x="2156003" y="1111888"/>
          <a:ext cx="243102" cy="463229"/>
        </a:xfrm>
        <a:noFill/>
        <a:ln w="12700" cap="flat" cmpd="sng" algn="ctr">
          <a:solidFill>
            <a:srgbClr val="70AD47">
              <a:hueOff val="0"/>
              <a:satOff val="0"/>
              <a:lumOff val="0"/>
              <a:alphaOff val="0"/>
            </a:srgbClr>
          </a:solidFill>
          <a:prstDash val="solid"/>
          <a:miter lim="800000"/>
        </a:ln>
        <a:effectLst/>
      </dgm:spPr>
      <dgm:t>
        <a:bodyPr/>
        <a:lstStyle/>
        <a:p>
          <a:endParaRPr lang="es-AR">
            <a:solidFill>
              <a:sysClr val="windowText" lastClr="000000">
                <a:hueOff val="0"/>
                <a:satOff val="0"/>
                <a:lumOff val="0"/>
                <a:alphaOff val="0"/>
              </a:sysClr>
            </a:solidFill>
            <a:latin typeface="Calibri" panose="020F0502020204030204"/>
            <a:ea typeface="+mn-ea"/>
            <a:cs typeface="+mn-cs"/>
          </a:endParaRPr>
        </a:p>
      </dgm:t>
    </dgm:pt>
    <dgm:pt modelId="{7AFC13D4-22C5-4AEB-A94A-CD8CB5E8FC8E}" type="sibTrans" cxnId="{02998EEE-1779-4F5A-B3A5-ED0CE5CB9865}">
      <dgm:prSet/>
      <dgm:spPr/>
      <dgm:t>
        <a:bodyPr/>
        <a:lstStyle/>
        <a:p>
          <a:endParaRPr lang="es-AR"/>
        </a:p>
      </dgm:t>
    </dgm:pt>
    <dgm:pt modelId="{4371C4DE-3282-45C8-968C-2919CB7902E6}">
      <dgm:prSet phldrT="[Texto]" custT="1"/>
      <dgm:spPr>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gm:spPr>
      <dgm:t>
        <a:bodyPr/>
        <a:lstStyle/>
        <a:p>
          <a:pPr marL="177800" indent="0" algn="just"/>
          <a:r>
            <a:rPr lang="es-MX" sz="1400" b="1" dirty="0"/>
            <a:t>Se transformaron las Correlativas Fuertes en Débiles para el Ciclo 2021 (Res. 49/21-CD) en concordancia con Resolución Nº 002/2021-CS</a:t>
          </a:r>
          <a:endParaRPr lang="es-AR" sz="1400" b="1" dirty="0">
            <a:solidFill>
              <a:sysClr val="window" lastClr="FFFFFF"/>
            </a:solidFill>
            <a:latin typeface="Calibri" panose="020F0502020204030204"/>
            <a:ea typeface="+mn-ea"/>
            <a:cs typeface="+mn-cs"/>
          </a:endParaRPr>
        </a:p>
      </dgm:t>
    </dgm:pt>
    <dgm:pt modelId="{1AD4DB81-812A-41C4-A43F-D6E1DCDBE8A7}" type="parTrans" cxnId="{77576376-1743-412C-9F88-C5CA7443A514}">
      <dgm:prSet/>
      <dgm:spPr>
        <a:xfrm>
          <a:off x="2156003" y="1575117"/>
          <a:ext cx="243102" cy="1389687"/>
        </a:xfrm>
        <a:noFill/>
        <a:ln w="12700" cap="flat" cmpd="sng" algn="ctr">
          <a:solidFill>
            <a:srgbClr val="70AD47">
              <a:hueOff val="0"/>
              <a:satOff val="0"/>
              <a:lumOff val="0"/>
              <a:alphaOff val="0"/>
            </a:srgbClr>
          </a:solidFill>
          <a:prstDash val="solid"/>
          <a:miter lim="800000"/>
        </a:ln>
        <a:effectLst/>
      </dgm:spPr>
      <dgm:t>
        <a:bodyPr/>
        <a:lstStyle/>
        <a:p>
          <a:endParaRPr lang="es-AR">
            <a:solidFill>
              <a:sysClr val="windowText" lastClr="000000">
                <a:hueOff val="0"/>
                <a:satOff val="0"/>
                <a:lumOff val="0"/>
                <a:alphaOff val="0"/>
              </a:sysClr>
            </a:solidFill>
            <a:latin typeface="Calibri" panose="020F0502020204030204"/>
            <a:ea typeface="+mn-ea"/>
            <a:cs typeface="+mn-cs"/>
          </a:endParaRPr>
        </a:p>
      </dgm:t>
    </dgm:pt>
    <dgm:pt modelId="{6F760847-810A-43F6-AC08-EC3CF62D1659}" type="sibTrans" cxnId="{77576376-1743-412C-9F88-C5CA7443A514}">
      <dgm:prSet/>
      <dgm:spPr/>
      <dgm:t>
        <a:bodyPr/>
        <a:lstStyle/>
        <a:p>
          <a:endParaRPr lang="es-AR"/>
        </a:p>
      </dgm:t>
    </dgm:pt>
    <dgm:pt modelId="{A15D0C76-8056-4F8A-A4C0-8A3A98949C62}">
      <dgm:prSet phldrT="[Texto]" custT="1"/>
      <dgm:spPr>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gm:spPr>
      <dgm:t>
        <a:bodyPr/>
        <a:lstStyle/>
        <a:p>
          <a:pPr marL="177800" indent="0" algn="just"/>
          <a:r>
            <a:rPr lang="es-MX" sz="1400" b="1" dirty="0"/>
            <a:t>Se Aprobó el Proyecto “Oferta Académica – Facultad de Ingeniería en tu Territorio”. Res. 131/21 CD</a:t>
          </a:r>
          <a:endParaRPr lang="es-AR" sz="1400" b="1" dirty="0">
            <a:solidFill>
              <a:sysClr val="window" lastClr="FFFFFF"/>
            </a:solidFill>
            <a:latin typeface="Calibri" panose="020F0502020204030204"/>
            <a:ea typeface="+mn-ea"/>
            <a:cs typeface="+mn-cs"/>
          </a:endParaRPr>
        </a:p>
      </dgm:t>
    </dgm:pt>
    <dgm:pt modelId="{E58BB7D5-4914-4C1A-8A4B-C035B66BECBA}" type="sibTrans" cxnId="{8A8AAA0F-2FCE-4548-A6A7-627ADFD03382}">
      <dgm:prSet/>
      <dgm:spPr/>
      <dgm:t>
        <a:bodyPr/>
        <a:lstStyle/>
        <a:p>
          <a:endParaRPr lang="es-AR"/>
        </a:p>
      </dgm:t>
    </dgm:pt>
    <dgm:pt modelId="{EA0DCD7E-6012-46CC-9278-1DE1CBA35AC9}" type="parTrans" cxnId="{8A8AAA0F-2FCE-4548-A6A7-627ADFD03382}">
      <dgm:prSet/>
      <dgm:spPr>
        <a:xfrm>
          <a:off x="2156003" y="1529397"/>
          <a:ext cx="243102" cy="91440"/>
        </a:xfrm>
        <a:noFill/>
        <a:ln w="12700" cap="flat" cmpd="sng" algn="ctr">
          <a:solidFill>
            <a:srgbClr val="70AD47">
              <a:hueOff val="0"/>
              <a:satOff val="0"/>
              <a:lumOff val="0"/>
              <a:alphaOff val="0"/>
            </a:srgbClr>
          </a:solidFill>
          <a:prstDash val="solid"/>
          <a:miter lim="800000"/>
        </a:ln>
        <a:effectLst/>
      </dgm:spPr>
      <dgm:t>
        <a:bodyPr/>
        <a:lstStyle/>
        <a:p>
          <a:endParaRPr lang="es-AR">
            <a:solidFill>
              <a:sysClr val="windowText" lastClr="000000">
                <a:hueOff val="0"/>
                <a:satOff val="0"/>
                <a:lumOff val="0"/>
                <a:alphaOff val="0"/>
              </a:sysClr>
            </a:solidFill>
            <a:latin typeface="Calibri" panose="020F0502020204030204"/>
            <a:ea typeface="+mn-ea"/>
            <a:cs typeface="+mn-cs"/>
          </a:endParaRPr>
        </a:p>
      </dgm:t>
    </dgm:pt>
    <dgm:pt modelId="{6D240FFC-CA10-4C4B-8148-EFB255867FA5}">
      <dgm:prSet phldrT="[Texto]" custT="1"/>
      <dgm:spPr>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gm:spPr>
      <dgm:t>
        <a:bodyPr/>
        <a:lstStyle/>
        <a:p>
          <a:pPr marL="177800" indent="0" algn="just"/>
          <a:r>
            <a:rPr lang="es-ES" sz="1400" b="1" dirty="0">
              <a:solidFill>
                <a:sysClr val="window" lastClr="FFFFFF"/>
              </a:solidFill>
              <a:latin typeface="Calibri" panose="020F0502020204030204"/>
              <a:ea typeface="+mn-ea"/>
              <a:cs typeface="+mn-cs"/>
            </a:rPr>
            <a:t>Se Aprobó el Régimen de </a:t>
          </a:r>
          <a:r>
            <a:rPr lang="es-ES" sz="1400" b="1" dirty="0" err="1">
              <a:solidFill>
                <a:sysClr val="window" lastClr="FFFFFF"/>
              </a:solidFill>
              <a:latin typeface="Calibri" panose="020F0502020204030204"/>
              <a:ea typeface="+mn-ea"/>
              <a:cs typeface="+mn-cs"/>
            </a:rPr>
            <a:t>Promocionalidad</a:t>
          </a:r>
          <a:r>
            <a:rPr lang="es-ES" sz="1400" b="1" dirty="0">
              <a:solidFill>
                <a:sysClr val="window" lastClr="FFFFFF"/>
              </a:solidFill>
              <a:latin typeface="Calibri" panose="020F0502020204030204"/>
              <a:ea typeface="+mn-ea"/>
              <a:cs typeface="+mn-cs"/>
            </a:rPr>
            <a:t> sin Examen Final-Ord. 06/21 CD</a:t>
          </a:r>
          <a:endParaRPr lang="es-AR" sz="1400" b="1" dirty="0">
            <a:solidFill>
              <a:sysClr val="window" lastClr="FFFFFF"/>
            </a:solidFill>
            <a:latin typeface="Calibri" panose="020F0502020204030204"/>
            <a:ea typeface="+mn-ea"/>
            <a:cs typeface="+mn-cs"/>
          </a:endParaRPr>
        </a:p>
      </dgm:t>
    </dgm:pt>
    <dgm:pt modelId="{BBB568AD-ECB9-434D-8B1A-88F0CB7F286E}" type="parTrans" cxnId="{0620074F-240F-4A69-9BE6-7D3818160DCA}">
      <dgm:prSet/>
      <dgm:spPr/>
      <dgm:t>
        <a:bodyPr/>
        <a:lstStyle/>
        <a:p>
          <a:endParaRPr lang="es-AR"/>
        </a:p>
      </dgm:t>
    </dgm:pt>
    <dgm:pt modelId="{77BA2BC3-8BD0-4D1A-8DA8-83A8C577083E}" type="sibTrans" cxnId="{0620074F-240F-4A69-9BE6-7D3818160DCA}">
      <dgm:prSet/>
      <dgm:spPr/>
      <dgm:t>
        <a:bodyPr/>
        <a:lstStyle/>
        <a:p>
          <a:endParaRPr lang="es-AR"/>
        </a:p>
      </dgm:t>
    </dgm:pt>
    <dgm:pt modelId="{BFE46F80-18A0-47DB-B341-FB10E60F3D2C}">
      <dgm:prSet phldrT="[Texto]" custT="1"/>
      <dgm:spPr>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gm:spPr>
      <dgm:t>
        <a:bodyPr/>
        <a:lstStyle/>
        <a:p>
          <a:pPr marL="177800" indent="0" algn="just"/>
          <a:r>
            <a:rPr lang="es-AR" sz="1400" b="1" dirty="0">
              <a:solidFill>
                <a:sysClr val="window" lastClr="FFFFFF"/>
              </a:solidFill>
              <a:latin typeface="Calibri" panose="020F0502020204030204"/>
              <a:ea typeface="+mn-ea"/>
              <a:cs typeface="+mn-cs"/>
            </a:rPr>
            <a:t>Se aprobaron los Nuevos Planes de Estudio de las  Carreras Ing. Electrónica (Ord. 02/22-CD) y Bioingeniería (Ord. 03/22 CD</a:t>
          </a:r>
          <a:r>
            <a:rPr lang="es-AR" sz="1400" dirty="0">
              <a:solidFill>
                <a:sysClr val="window" lastClr="FFFFFF"/>
              </a:solidFill>
              <a:latin typeface="Calibri" panose="020F0502020204030204"/>
              <a:ea typeface="+mn-ea"/>
              <a:cs typeface="+mn-cs"/>
            </a:rPr>
            <a:t>)</a:t>
          </a:r>
        </a:p>
      </dgm:t>
    </dgm:pt>
    <dgm:pt modelId="{BAF2C81D-4A10-4361-AC8D-259E3ED08E6F}" type="parTrans" cxnId="{C3CD2D26-84F3-466E-A279-2D35D0E2BFA5}">
      <dgm:prSet/>
      <dgm:spPr/>
      <dgm:t>
        <a:bodyPr/>
        <a:lstStyle/>
        <a:p>
          <a:endParaRPr lang="es-AR"/>
        </a:p>
      </dgm:t>
    </dgm:pt>
    <dgm:pt modelId="{FF19D72B-0FA9-4877-920B-60056F3CA647}" type="sibTrans" cxnId="{C3CD2D26-84F3-466E-A279-2D35D0E2BFA5}">
      <dgm:prSet/>
      <dgm:spPr/>
      <dgm:t>
        <a:bodyPr/>
        <a:lstStyle/>
        <a:p>
          <a:endParaRPr lang="es-AR"/>
        </a:p>
      </dgm:t>
    </dgm:pt>
    <dgm:pt modelId="{26E0A244-B173-4A2B-AF8E-39C914492524}" type="pres">
      <dgm:prSet presAssocID="{EC1E3A6A-F95F-4305-BEC9-7D8311E883DC}" presName="Name0" presStyleCnt="0">
        <dgm:presLayoutVars>
          <dgm:chPref val="1"/>
          <dgm:dir/>
          <dgm:animOne val="branch"/>
          <dgm:animLvl val="lvl"/>
          <dgm:resizeHandles val="exact"/>
        </dgm:presLayoutVars>
      </dgm:prSet>
      <dgm:spPr/>
    </dgm:pt>
    <dgm:pt modelId="{AA351357-070E-43F0-BAD7-FD0727A7B051}" type="pres">
      <dgm:prSet presAssocID="{B04568E1-B30B-44C6-A20D-EF2BE69B4945}" presName="root1" presStyleCnt="0"/>
      <dgm:spPr/>
    </dgm:pt>
    <dgm:pt modelId="{A15D4D4D-1E61-40F4-9FEE-5EE3A1D294C7}" type="pres">
      <dgm:prSet presAssocID="{B04568E1-B30B-44C6-A20D-EF2BE69B4945}" presName="LevelOneTextNode" presStyleLbl="node0" presStyleIdx="0" presStyleCnt="1" custScaleX="193541" custScaleY="125319" custLinFactNeighborX="-36462" custLinFactNeighborY="-1485">
        <dgm:presLayoutVars>
          <dgm:chPref val="3"/>
        </dgm:presLayoutVars>
      </dgm:prSet>
      <dgm:spPr>
        <a:xfrm rot="16200000">
          <a:off x="995492" y="1389825"/>
          <a:ext cx="1950438" cy="370583"/>
        </a:xfrm>
        <a:prstGeom prst="rect">
          <a:avLst/>
        </a:prstGeom>
      </dgm:spPr>
    </dgm:pt>
    <dgm:pt modelId="{154E32CC-D92C-43FD-90A9-FBD0417E9A94}" type="pres">
      <dgm:prSet presAssocID="{B04568E1-B30B-44C6-A20D-EF2BE69B4945}" presName="level2hierChild" presStyleCnt="0"/>
      <dgm:spPr/>
    </dgm:pt>
    <dgm:pt modelId="{C75F832C-252D-49ED-B652-573400D912B8}" type="pres">
      <dgm:prSet presAssocID="{E5815CCE-5117-4026-A715-98AFACD47891}" presName="conn2-1" presStyleLbl="parChTrans1D2" presStyleIdx="0" presStyleCnt="6"/>
      <dgm:spPr>
        <a:custGeom>
          <a:avLst/>
          <a:gdLst/>
          <a:ahLst/>
          <a:cxnLst/>
          <a:rect l="0" t="0" r="0" b="0"/>
          <a:pathLst>
            <a:path>
              <a:moveTo>
                <a:pt x="0" y="926458"/>
              </a:moveTo>
              <a:lnTo>
                <a:pt x="121551" y="926458"/>
              </a:lnTo>
              <a:lnTo>
                <a:pt x="121551" y="0"/>
              </a:lnTo>
              <a:lnTo>
                <a:pt x="243102" y="0"/>
              </a:lnTo>
            </a:path>
          </a:pathLst>
        </a:custGeom>
      </dgm:spPr>
    </dgm:pt>
    <dgm:pt modelId="{A6788C2D-FD0F-4C1C-BC59-3E8D21FC297F}" type="pres">
      <dgm:prSet presAssocID="{E5815CCE-5117-4026-A715-98AFACD47891}" presName="connTx" presStyleLbl="parChTrans1D2" presStyleIdx="0" presStyleCnt="6"/>
      <dgm:spPr/>
    </dgm:pt>
    <dgm:pt modelId="{C1D0F192-951F-4A01-9EA5-BA421C507891}" type="pres">
      <dgm:prSet presAssocID="{BCBEE848-1E29-4AB1-8F81-C4818444487A}" presName="root2" presStyleCnt="0"/>
      <dgm:spPr/>
    </dgm:pt>
    <dgm:pt modelId="{CBD09640-83B2-46BC-AD34-DDF1858C178A}" type="pres">
      <dgm:prSet presAssocID="{BCBEE848-1E29-4AB1-8F81-C4818444487A}" presName="LevelTwoTextNode" presStyleLbl="node2" presStyleIdx="0" presStyleCnt="6" custScaleX="538980" custScaleY="108779" custLinFactNeighborX="-10704" custLinFactNeighborY="37938">
        <dgm:presLayoutVars>
          <dgm:chPref val="3"/>
        </dgm:presLayoutVars>
      </dgm:prSet>
      <dgm:spPr>
        <a:xfrm>
          <a:off x="2399106" y="463367"/>
          <a:ext cx="1215513" cy="370583"/>
        </a:xfrm>
        <a:prstGeom prst="rect">
          <a:avLst/>
        </a:prstGeom>
      </dgm:spPr>
    </dgm:pt>
    <dgm:pt modelId="{BB4E999C-A89E-4C5A-B058-8DE0ED0D8B73}" type="pres">
      <dgm:prSet presAssocID="{BCBEE848-1E29-4AB1-8F81-C4818444487A}" presName="level3hierChild" presStyleCnt="0"/>
      <dgm:spPr/>
    </dgm:pt>
    <dgm:pt modelId="{57CA868E-3A45-4309-A0FD-C06124A50F28}" type="pres">
      <dgm:prSet presAssocID="{FB4B72F7-7F27-4AB8-B58C-3F9F6D64BBF4}" presName="conn2-1" presStyleLbl="parChTrans1D2" presStyleIdx="1" presStyleCnt="6"/>
      <dgm:spPr>
        <a:custGeom>
          <a:avLst/>
          <a:gdLst/>
          <a:ahLst/>
          <a:cxnLst/>
          <a:rect l="0" t="0" r="0" b="0"/>
          <a:pathLst>
            <a:path>
              <a:moveTo>
                <a:pt x="0" y="463229"/>
              </a:moveTo>
              <a:lnTo>
                <a:pt x="121551" y="463229"/>
              </a:lnTo>
              <a:lnTo>
                <a:pt x="121551" y="0"/>
              </a:lnTo>
              <a:lnTo>
                <a:pt x="243102" y="0"/>
              </a:lnTo>
            </a:path>
          </a:pathLst>
        </a:custGeom>
      </dgm:spPr>
    </dgm:pt>
    <dgm:pt modelId="{64D58186-9B01-4354-8269-BA038BD3087B}" type="pres">
      <dgm:prSet presAssocID="{FB4B72F7-7F27-4AB8-B58C-3F9F6D64BBF4}" presName="connTx" presStyleLbl="parChTrans1D2" presStyleIdx="1" presStyleCnt="6"/>
      <dgm:spPr/>
    </dgm:pt>
    <dgm:pt modelId="{276EEAEB-AB29-4F68-A154-B47E58205A23}" type="pres">
      <dgm:prSet presAssocID="{70840B28-5C61-4120-8528-B1F32973E28F}" presName="root2" presStyleCnt="0"/>
      <dgm:spPr/>
    </dgm:pt>
    <dgm:pt modelId="{84408206-20C7-4C35-8AB7-59BA93B58A6F}" type="pres">
      <dgm:prSet presAssocID="{70840B28-5C61-4120-8528-B1F32973E28F}" presName="LevelTwoTextNode" presStyleLbl="node2" presStyleIdx="1" presStyleCnt="6" custScaleX="537281" custLinFactY="166388" custLinFactNeighborX="-13063" custLinFactNeighborY="200000">
        <dgm:presLayoutVars>
          <dgm:chPref val="3"/>
        </dgm:presLayoutVars>
      </dgm:prSet>
      <dgm:spPr>
        <a:xfrm>
          <a:off x="2399106" y="926596"/>
          <a:ext cx="1215513" cy="370583"/>
        </a:xfrm>
        <a:prstGeom prst="rect">
          <a:avLst/>
        </a:prstGeom>
      </dgm:spPr>
    </dgm:pt>
    <dgm:pt modelId="{EEDD5A0A-FCCB-4C30-8AD9-2C551A3EBE87}" type="pres">
      <dgm:prSet presAssocID="{70840B28-5C61-4120-8528-B1F32973E28F}" presName="level3hierChild" presStyleCnt="0"/>
      <dgm:spPr/>
    </dgm:pt>
    <dgm:pt modelId="{9B5C7D5C-C449-424E-8228-221A988EA2E3}" type="pres">
      <dgm:prSet presAssocID="{EA0DCD7E-6012-46CC-9278-1DE1CBA35AC9}" presName="conn2-1" presStyleLbl="parChTrans1D2" presStyleIdx="2" presStyleCnt="6"/>
      <dgm:spPr>
        <a:custGeom>
          <a:avLst/>
          <a:gdLst/>
          <a:ahLst/>
          <a:cxnLst/>
          <a:rect l="0" t="0" r="0" b="0"/>
          <a:pathLst>
            <a:path>
              <a:moveTo>
                <a:pt x="0" y="45720"/>
              </a:moveTo>
              <a:lnTo>
                <a:pt x="243102" y="45720"/>
              </a:lnTo>
            </a:path>
          </a:pathLst>
        </a:custGeom>
      </dgm:spPr>
    </dgm:pt>
    <dgm:pt modelId="{EEB1FFA5-FA04-4A5E-AC63-C4E77570D5AC}" type="pres">
      <dgm:prSet presAssocID="{EA0DCD7E-6012-46CC-9278-1DE1CBA35AC9}" presName="connTx" presStyleLbl="parChTrans1D2" presStyleIdx="2" presStyleCnt="6"/>
      <dgm:spPr/>
    </dgm:pt>
    <dgm:pt modelId="{1743128E-5011-4BF6-B386-ECE6B36DBC98}" type="pres">
      <dgm:prSet presAssocID="{A15D0C76-8056-4F8A-A4C0-8A3A98949C62}" presName="root2" presStyleCnt="0"/>
      <dgm:spPr/>
    </dgm:pt>
    <dgm:pt modelId="{5B1BFBE4-B536-4AEC-9551-48DCE8DEAAAB}" type="pres">
      <dgm:prSet presAssocID="{A15D0C76-8056-4F8A-A4C0-8A3A98949C62}" presName="LevelTwoTextNode" presStyleLbl="node2" presStyleIdx="2" presStyleCnt="6" custScaleX="539189" custScaleY="132089" custLinFactNeighborX="-12399" custLinFactNeighborY="81626">
        <dgm:presLayoutVars>
          <dgm:chPref val="3"/>
        </dgm:presLayoutVars>
      </dgm:prSet>
      <dgm:spPr>
        <a:xfrm>
          <a:off x="2399106" y="1389825"/>
          <a:ext cx="1215513" cy="370583"/>
        </a:xfrm>
        <a:prstGeom prst="rect">
          <a:avLst/>
        </a:prstGeom>
      </dgm:spPr>
    </dgm:pt>
    <dgm:pt modelId="{2742BAE6-0BCB-4C78-8132-0DBA92F7A8FE}" type="pres">
      <dgm:prSet presAssocID="{A15D0C76-8056-4F8A-A4C0-8A3A98949C62}" presName="level3hierChild" presStyleCnt="0"/>
      <dgm:spPr/>
    </dgm:pt>
    <dgm:pt modelId="{4482ACBF-AB87-4F34-9CD3-13953D53EFBC}" type="pres">
      <dgm:prSet presAssocID="{1AD4DB81-812A-41C4-A43F-D6E1DCDBE8A7}" presName="conn2-1" presStyleLbl="parChTrans1D2" presStyleIdx="3" presStyleCnt="6"/>
      <dgm:spPr>
        <a:custGeom>
          <a:avLst/>
          <a:gdLst/>
          <a:ahLst/>
          <a:cxnLst/>
          <a:rect l="0" t="0" r="0" b="0"/>
          <a:pathLst>
            <a:path>
              <a:moveTo>
                <a:pt x="0" y="0"/>
              </a:moveTo>
              <a:lnTo>
                <a:pt x="121551" y="0"/>
              </a:lnTo>
              <a:lnTo>
                <a:pt x="121551" y="1389687"/>
              </a:lnTo>
              <a:lnTo>
                <a:pt x="243102" y="1389687"/>
              </a:lnTo>
            </a:path>
          </a:pathLst>
        </a:custGeom>
      </dgm:spPr>
    </dgm:pt>
    <dgm:pt modelId="{62EC88FF-F638-4914-B77F-AD4268ECA617}" type="pres">
      <dgm:prSet presAssocID="{1AD4DB81-812A-41C4-A43F-D6E1DCDBE8A7}" presName="connTx" presStyleLbl="parChTrans1D2" presStyleIdx="3" presStyleCnt="6"/>
      <dgm:spPr/>
    </dgm:pt>
    <dgm:pt modelId="{97A55F47-9B77-4FCD-AD00-DF364036A3EA}" type="pres">
      <dgm:prSet presAssocID="{4371C4DE-3282-45C8-968C-2919CB7902E6}" presName="root2" presStyleCnt="0"/>
      <dgm:spPr/>
    </dgm:pt>
    <dgm:pt modelId="{3992B188-D603-45CF-B3D9-D7B11E49DFF5}" type="pres">
      <dgm:prSet presAssocID="{4371C4DE-3282-45C8-968C-2919CB7902E6}" presName="LevelTwoTextNode" presStyleLbl="node2" presStyleIdx="3" presStyleCnt="6" custScaleX="532932" custScaleY="131852" custLinFactY="-100000" custLinFactNeighborX="-10386" custLinFactNeighborY="-143602">
        <dgm:presLayoutVars>
          <dgm:chPref val="3"/>
        </dgm:presLayoutVars>
      </dgm:prSet>
      <dgm:spPr>
        <a:xfrm>
          <a:off x="2399106" y="2779513"/>
          <a:ext cx="1215513" cy="370583"/>
        </a:xfrm>
        <a:prstGeom prst="rect">
          <a:avLst/>
        </a:prstGeom>
      </dgm:spPr>
    </dgm:pt>
    <dgm:pt modelId="{BFFA08CA-8899-4F43-BEF8-D07F13F8A06E}" type="pres">
      <dgm:prSet presAssocID="{4371C4DE-3282-45C8-968C-2919CB7902E6}" presName="level3hierChild" presStyleCnt="0"/>
      <dgm:spPr/>
    </dgm:pt>
    <dgm:pt modelId="{EE00C201-5AD0-4E80-AFC1-F903A352FB74}" type="pres">
      <dgm:prSet presAssocID="{BBB568AD-ECB9-434D-8B1A-88F0CB7F286E}" presName="conn2-1" presStyleLbl="parChTrans1D2" presStyleIdx="4" presStyleCnt="6"/>
      <dgm:spPr/>
    </dgm:pt>
    <dgm:pt modelId="{7A4D8916-E3A3-4E9E-9F36-886DC0767EAE}" type="pres">
      <dgm:prSet presAssocID="{BBB568AD-ECB9-434D-8B1A-88F0CB7F286E}" presName="connTx" presStyleLbl="parChTrans1D2" presStyleIdx="4" presStyleCnt="6"/>
      <dgm:spPr/>
    </dgm:pt>
    <dgm:pt modelId="{F4328AB0-F12A-4840-9397-212E00B98CC2}" type="pres">
      <dgm:prSet presAssocID="{6D240FFC-CA10-4C4B-8148-EFB255867FA5}" presName="root2" presStyleCnt="0"/>
      <dgm:spPr/>
    </dgm:pt>
    <dgm:pt modelId="{3C79F4D9-CDB2-4754-977F-D0A1AD2491B6}" type="pres">
      <dgm:prSet presAssocID="{6D240FFC-CA10-4C4B-8148-EFB255867FA5}" presName="LevelTwoTextNode" presStyleLbl="node2" presStyleIdx="4" presStyleCnt="6" custScaleX="537428" custLinFactNeighborX="-11717" custLinFactNeighborY="48318">
        <dgm:presLayoutVars>
          <dgm:chPref val="3"/>
        </dgm:presLayoutVars>
      </dgm:prSet>
      <dgm:spPr>
        <a:prstGeom prst="rect">
          <a:avLst/>
        </a:prstGeom>
      </dgm:spPr>
    </dgm:pt>
    <dgm:pt modelId="{B8EA5866-E5C1-4813-97F2-24ABCBCB32AD}" type="pres">
      <dgm:prSet presAssocID="{6D240FFC-CA10-4C4B-8148-EFB255867FA5}" presName="level3hierChild" presStyleCnt="0"/>
      <dgm:spPr/>
    </dgm:pt>
    <dgm:pt modelId="{FE411E32-62F6-4BB6-8CE2-D657FF90149C}" type="pres">
      <dgm:prSet presAssocID="{BAF2C81D-4A10-4361-AC8D-259E3ED08E6F}" presName="conn2-1" presStyleLbl="parChTrans1D2" presStyleIdx="5" presStyleCnt="6"/>
      <dgm:spPr/>
    </dgm:pt>
    <dgm:pt modelId="{3631AADD-C38C-4341-9FD4-CD1C9F2E5E2C}" type="pres">
      <dgm:prSet presAssocID="{BAF2C81D-4A10-4361-AC8D-259E3ED08E6F}" presName="connTx" presStyleLbl="parChTrans1D2" presStyleIdx="5" presStyleCnt="6"/>
      <dgm:spPr/>
    </dgm:pt>
    <dgm:pt modelId="{0EF5E9D3-C441-4A8B-B5BC-3AE15B6551C5}" type="pres">
      <dgm:prSet presAssocID="{BFE46F80-18A0-47DB-B341-FB10E60F3D2C}" presName="root2" presStyleCnt="0"/>
      <dgm:spPr/>
    </dgm:pt>
    <dgm:pt modelId="{B392C5C6-BAA3-4E01-8B89-DD80FF20FBF7}" type="pres">
      <dgm:prSet presAssocID="{BFE46F80-18A0-47DB-B341-FB10E60F3D2C}" presName="LevelTwoTextNode" presStyleLbl="node2" presStyleIdx="5" presStyleCnt="6" custScaleX="541335" custLinFactNeighborX="-11902" custLinFactNeighborY="39380">
        <dgm:presLayoutVars>
          <dgm:chPref val="3"/>
        </dgm:presLayoutVars>
      </dgm:prSet>
      <dgm:spPr>
        <a:prstGeom prst="rect">
          <a:avLst/>
        </a:prstGeom>
      </dgm:spPr>
    </dgm:pt>
    <dgm:pt modelId="{3D6538E6-C6A0-42EA-A71F-3B9761BEC8AD}" type="pres">
      <dgm:prSet presAssocID="{BFE46F80-18A0-47DB-B341-FB10E60F3D2C}" presName="level3hierChild" presStyleCnt="0"/>
      <dgm:spPr/>
    </dgm:pt>
  </dgm:ptLst>
  <dgm:cxnLst>
    <dgm:cxn modelId="{33F2BF08-2CA5-40E2-926C-AB29B12028AC}" srcId="{B04568E1-B30B-44C6-A20D-EF2BE69B4945}" destId="{BCBEE848-1E29-4AB1-8F81-C4818444487A}" srcOrd="0" destOrd="0" parTransId="{E5815CCE-5117-4026-A715-98AFACD47891}" sibTransId="{5E0170CC-1538-4CA0-9637-29E55A51E240}"/>
    <dgm:cxn modelId="{8A8AAA0F-2FCE-4548-A6A7-627ADFD03382}" srcId="{B04568E1-B30B-44C6-A20D-EF2BE69B4945}" destId="{A15D0C76-8056-4F8A-A4C0-8A3A98949C62}" srcOrd="2" destOrd="0" parTransId="{EA0DCD7E-6012-46CC-9278-1DE1CBA35AC9}" sibTransId="{E58BB7D5-4914-4C1A-8A4B-C035B66BECBA}"/>
    <dgm:cxn modelId="{60586414-7E77-4091-B2B4-5EA316EA224D}" type="presOf" srcId="{1AD4DB81-812A-41C4-A43F-D6E1DCDBE8A7}" destId="{4482ACBF-AB87-4F34-9CD3-13953D53EFBC}" srcOrd="0" destOrd="0" presId="urn:microsoft.com/office/officeart/2008/layout/HorizontalMultiLevelHierarchy"/>
    <dgm:cxn modelId="{1103A721-E3DC-4B7C-9E66-6E9CA6C7E879}" type="presOf" srcId="{FB4B72F7-7F27-4AB8-B58C-3F9F6D64BBF4}" destId="{57CA868E-3A45-4309-A0FD-C06124A50F28}" srcOrd="0" destOrd="0" presId="urn:microsoft.com/office/officeart/2008/layout/HorizontalMultiLevelHierarchy"/>
    <dgm:cxn modelId="{C3CD2D26-84F3-466E-A279-2D35D0E2BFA5}" srcId="{B04568E1-B30B-44C6-A20D-EF2BE69B4945}" destId="{BFE46F80-18A0-47DB-B341-FB10E60F3D2C}" srcOrd="5" destOrd="0" parTransId="{BAF2C81D-4A10-4361-AC8D-259E3ED08E6F}" sibTransId="{FF19D72B-0FA9-4877-920B-60056F3CA647}"/>
    <dgm:cxn modelId="{D5249E2C-3D52-499E-A969-591B0F86F4B5}" type="presOf" srcId="{EA0DCD7E-6012-46CC-9278-1DE1CBA35AC9}" destId="{9B5C7D5C-C449-424E-8228-221A988EA2E3}" srcOrd="0" destOrd="0" presId="urn:microsoft.com/office/officeart/2008/layout/HorizontalMultiLevelHierarchy"/>
    <dgm:cxn modelId="{C1A23B33-E7C9-437D-B33E-5BE54B6E7863}" type="presOf" srcId="{70840B28-5C61-4120-8528-B1F32973E28F}" destId="{84408206-20C7-4C35-8AB7-59BA93B58A6F}" srcOrd="0" destOrd="0" presId="urn:microsoft.com/office/officeart/2008/layout/HorizontalMultiLevelHierarchy"/>
    <dgm:cxn modelId="{028AFC5D-498F-48A4-ABE9-90DF4093FD21}" srcId="{EC1E3A6A-F95F-4305-BEC9-7D8311E883DC}" destId="{B04568E1-B30B-44C6-A20D-EF2BE69B4945}" srcOrd="0" destOrd="0" parTransId="{33D958F3-BD73-44B1-BCB8-AC38F0AB2E26}" sibTransId="{90FD52D9-F203-4BA6-9815-1A4C85945535}"/>
    <dgm:cxn modelId="{8FF70242-AAA4-4613-AF5C-41A9A04A6993}" type="presOf" srcId="{B04568E1-B30B-44C6-A20D-EF2BE69B4945}" destId="{A15D4D4D-1E61-40F4-9FEE-5EE3A1D294C7}" srcOrd="0" destOrd="0" presId="urn:microsoft.com/office/officeart/2008/layout/HorizontalMultiLevelHierarchy"/>
    <dgm:cxn modelId="{15D6D944-A3BB-4F59-B20E-D05E3CCF1677}" type="presOf" srcId="{BBB568AD-ECB9-434D-8B1A-88F0CB7F286E}" destId="{EE00C201-5AD0-4E80-AFC1-F903A352FB74}" srcOrd="0" destOrd="0" presId="urn:microsoft.com/office/officeart/2008/layout/HorizontalMultiLevelHierarchy"/>
    <dgm:cxn modelId="{4B072049-9540-492A-AB1A-1C482DB4B0FB}" type="presOf" srcId="{BFE46F80-18A0-47DB-B341-FB10E60F3D2C}" destId="{B392C5C6-BAA3-4E01-8B89-DD80FF20FBF7}" srcOrd="0" destOrd="0" presId="urn:microsoft.com/office/officeart/2008/layout/HorizontalMultiLevelHierarchy"/>
    <dgm:cxn modelId="{F26B204C-35DA-4652-8401-8433B79DCE5B}" type="presOf" srcId="{EC1E3A6A-F95F-4305-BEC9-7D8311E883DC}" destId="{26E0A244-B173-4A2B-AF8E-39C914492524}" srcOrd="0" destOrd="0" presId="urn:microsoft.com/office/officeart/2008/layout/HorizontalMultiLevelHierarchy"/>
    <dgm:cxn modelId="{80071D6D-266D-40E1-9A01-9E837CE3C864}" type="presOf" srcId="{E5815CCE-5117-4026-A715-98AFACD47891}" destId="{A6788C2D-FD0F-4C1C-BC59-3E8D21FC297F}" srcOrd="1" destOrd="0" presId="urn:microsoft.com/office/officeart/2008/layout/HorizontalMultiLevelHierarchy"/>
    <dgm:cxn modelId="{0620074F-240F-4A69-9BE6-7D3818160DCA}" srcId="{B04568E1-B30B-44C6-A20D-EF2BE69B4945}" destId="{6D240FFC-CA10-4C4B-8148-EFB255867FA5}" srcOrd="4" destOrd="0" parTransId="{BBB568AD-ECB9-434D-8B1A-88F0CB7F286E}" sibTransId="{77BA2BC3-8BD0-4D1A-8DA8-83A8C577083E}"/>
    <dgm:cxn modelId="{59173E4F-F251-4799-99A1-8D7977F64217}" type="presOf" srcId="{BCBEE848-1E29-4AB1-8F81-C4818444487A}" destId="{CBD09640-83B2-46BC-AD34-DDF1858C178A}" srcOrd="0" destOrd="0" presId="urn:microsoft.com/office/officeart/2008/layout/HorizontalMultiLevelHierarchy"/>
    <dgm:cxn modelId="{7564E473-4652-4C31-82DE-888313D3055C}" type="presOf" srcId="{BAF2C81D-4A10-4361-AC8D-259E3ED08E6F}" destId="{FE411E32-62F6-4BB6-8CE2-D657FF90149C}" srcOrd="0" destOrd="0" presId="urn:microsoft.com/office/officeart/2008/layout/HorizontalMultiLevelHierarchy"/>
    <dgm:cxn modelId="{77576376-1743-412C-9F88-C5CA7443A514}" srcId="{B04568E1-B30B-44C6-A20D-EF2BE69B4945}" destId="{4371C4DE-3282-45C8-968C-2919CB7902E6}" srcOrd="3" destOrd="0" parTransId="{1AD4DB81-812A-41C4-A43F-D6E1DCDBE8A7}" sibTransId="{6F760847-810A-43F6-AC08-EC3CF62D1659}"/>
    <dgm:cxn modelId="{D4EE8458-814B-47E9-82E3-C74401E7ADC6}" type="presOf" srcId="{4371C4DE-3282-45C8-968C-2919CB7902E6}" destId="{3992B188-D603-45CF-B3D9-D7B11E49DFF5}" srcOrd="0" destOrd="0" presId="urn:microsoft.com/office/officeart/2008/layout/HorizontalMultiLevelHierarchy"/>
    <dgm:cxn modelId="{3BEA9982-078B-4DCE-8CC3-31D3A184875D}" type="presOf" srcId="{A15D0C76-8056-4F8A-A4C0-8A3A98949C62}" destId="{5B1BFBE4-B536-4AEC-9551-48DCE8DEAAAB}" srcOrd="0" destOrd="0" presId="urn:microsoft.com/office/officeart/2008/layout/HorizontalMultiLevelHierarchy"/>
    <dgm:cxn modelId="{A504899E-B445-4681-84D6-F85454646B21}" type="presOf" srcId="{E5815CCE-5117-4026-A715-98AFACD47891}" destId="{C75F832C-252D-49ED-B652-573400D912B8}" srcOrd="0" destOrd="0" presId="urn:microsoft.com/office/officeart/2008/layout/HorizontalMultiLevelHierarchy"/>
    <dgm:cxn modelId="{1556C0C2-1481-44B6-945C-0973A3985EEB}" type="presOf" srcId="{6D240FFC-CA10-4C4B-8148-EFB255867FA5}" destId="{3C79F4D9-CDB2-4754-977F-D0A1AD2491B6}" srcOrd="0" destOrd="0" presId="urn:microsoft.com/office/officeart/2008/layout/HorizontalMultiLevelHierarchy"/>
    <dgm:cxn modelId="{FAAEF8D0-BD6A-47AF-AEE1-DBC5FE8EAC8A}" type="presOf" srcId="{1AD4DB81-812A-41C4-A43F-D6E1DCDBE8A7}" destId="{62EC88FF-F638-4914-B77F-AD4268ECA617}" srcOrd="1" destOrd="0" presId="urn:microsoft.com/office/officeart/2008/layout/HorizontalMultiLevelHierarchy"/>
    <dgm:cxn modelId="{776086D9-C4C3-48C0-B622-A32B33356A4A}" type="presOf" srcId="{BAF2C81D-4A10-4361-AC8D-259E3ED08E6F}" destId="{3631AADD-C38C-4341-9FD4-CD1C9F2E5E2C}" srcOrd="1" destOrd="0" presId="urn:microsoft.com/office/officeart/2008/layout/HorizontalMultiLevelHierarchy"/>
    <dgm:cxn modelId="{7169F3E0-F9F4-4F53-B864-B900CC1B6C20}" type="presOf" srcId="{EA0DCD7E-6012-46CC-9278-1DE1CBA35AC9}" destId="{EEB1FFA5-FA04-4A5E-AC63-C4E77570D5AC}" srcOrd="1" destOrd="0" presId="urn:microsoft.com/office/officeart/2008/layout/HorizontalMultiLevelHierarchy"/>
    <dgm:cxn modelId="{BFAC8DE6-58F8-4077-8DC1-D57BAB33FDEE}" type="presOf" srcId="{FB4B72F7-7F27-4AB8-B58C-3F9F6D64BBF4}" destId="{64D58186-9B01-4354-8269-BA038BD3087B}" srcOrd="1" destOrd="0" presId="urn:microsoft.com/office/officeart/2008/layout/HorizontalMultiLevelHierarchy"/>
    <dgm:cxn modelId="{02998EEE-1779-4F5A-B3A5-ED0CE5CB9865}" srcId="{B04568E1-B30B-44C6-A20D-EF2BE69B4945}" destId="{70840B28-5C61-4120-8528-B1F32973E28F}" srcOrd="1" destOrd="0" parTransId="{FB4B72F7-7F27-4AB8-B58C-3F9F6D64BBF4}" sibTransId="{7AFC13D4-22C5-4AEB-A94A-CD8CB5E8FC8E}"/>
    <dgm:cxn modelId="{7DA4F8FA-78B7-4D0C-9943-5495BB041FFA}" type="presOf" srcId="{BBB568AD-ECB9-434D-8B1A-88F0CB7F286E}" destId="{7A4D8916-E3A3-4E9E-9F36-886DC0767EAE}" srcOrd="1" destOrd="0" presId="urn:microsoft.com/office/officeart/2008/layout/HorizontalMultiLevelHierarchy"/>
    <dgm:cxn modelId="{2B7AB77B-421A-43BF-AF3D-B4E28A6607A8}" type="presParOf" srcId="{26E0A244-B173-4A2B-AF8E-39C914492524}" destId="{AA351357-070E-43F0-BAD7-FD0727A7B051}" srcOrd="0" destOrd="0" presId="urn:microsoft.com/office/officeart/2008/layout/HorizontalMultiLevelHierarchy"/>
    <dgm:cxn modelId="{E4EA2A65-7A9D-42E4-A0B9-6144ED355B39}" type="presParOf" srcId="{AA351357-070E-43F0-BAD7-FD0727A7B051}" destId="{A15D4D4D-1E61-40F4-9FEE-5EE3A1D294C7}" srcOrd="0" destOrd="0" presId="urn:microsoft.com/office/officeart/2008/layout/HorizontalMultiLevelHierarchy"/>
    <dgm:cxn modelId="{AAF4C4D0-5955-4DAD-8DE7-279D9B511E55}" type="presParOf" srcId="{AA351357-070E-43F0-BAD7-FD0727A7B051}" destId="{154E32CC-D92C-43FD-90A9-FBD0417E9A94}" srcOrd="1" destOrd="0" presId="urn:microsoft.com/office/officeart/2008/layout/HorizontalMultiLevelHierarchy"/>
    <dgm:cxn modelId="{93A9BBDF-34EB-41F5-A519-7BA852F2B521}" type="presParOf" srcId="{154E32CC-D92C-43FD-90A9-FBD0417E9A94}" destId="{C75F832C-252D-49ED-B652-573400D912B8}" srcOrd="0" destOrd="0" presId="urn:microsoft.com/office/officeart/2008/layout/HorizontalMultiLevelHierarchy"/>
    <dgm:cxn modelId="{BFDF658D-EFFF-4A31-8D4C-68E49ED25C03}" type="presParOf" srcId="{C75F832C-252D-49ED-B652-573400D912B8}" destId="{A6788C2D-FD0F-4C1C-BC59-3E8D21FC297F}" srcOrd="0" destOrd="0" presId="urn:microsoft.com/office/officeart/2008/layout/HorizontalMultiLevelHierarchy"/>
    <dgm:cxn modelId="{001B9590-4244-46E1-8482-7FB3625E19F9}" type="presParOf" srcId="{154E32CC-D92C-43FD-90A9-FBD0417E9A94}" destId="{C1D0F192-951F-4A01-9EA5-BA421C507891}" srcOrd="1" destOrd="0" presId="urn:microsoft.com/office/officeart/2008/layout/HorizontalMultiLevelHierarchy"/>
    <dgm:cxn modelId="{867DE1C8-7988-4516-BD51-25173C5B6549}" type="presParOf" srcId="{C1D0F192-951F-4A01-9EA5-BA421C507891}" destId="{CBD09640-83B2-46BC-AD34-DDF1858C178A}" srcOrd="0" destOrd="0" presId="urn:microsoft.com/office/officeart/2008/layout/HorizontalMultiLevelHierarchy"/>
    <dgm:cxn modelId="{C1A3312C-D979-447C-A509-9EE7E8EAD2FD}" type="presParOf" srcId="{C1D0F192-951F-4A01-9EA5-BA421C507891}" destId="{BB4E999C-A89E-4C5A-B058-8DE0ED0D8B73}" srcOrd="1" destOrd="0" presId="urn:microsoft.com/office/officeart/2008/layout/HorizontalMultiLevelHierarchy"/>
    <dgm:cxn modelId="{98A8D49D-F7DC-4F05-A118-498C5C3825CC}" type="presParOf" srcId="{154E32CC-D92C-43FD-90A9-FBD0417E9A94}" destId="{57CA868E-3A45-4309-A0FD-C06124A50F28}" srcOrd="2" destOrd="0" presId="urn:microsoft.com/office/officeart/2008/layout/HorizontalMultiLevelHierarchy"/>
    <dgm:cxn modelId="{3CB42C90-3AC0-406F-8B66-106E40F96F69}" type="presParOf" srcId="{57CA868E-3A45-4309-A0FD-C06124A50F28}" destId="{64D58186-9B01-4354-8269-BA038BD3087B}" srcOrd="0" destOrd="0" presId="urn:microsoft.com/office/officeart/2008/layout/HorizontalMultiLevelHierarchy"/>
    <dgm:cxn modelId="{4F710EF1-F7C2-4961-8B4B-7098D688B678}" type="presParOf" srcId="{154E32CC-D92C-43FD-90A9-FBD0417E9A94}" destId="{276EEAEB-AB29-4F68-A154-B47E58205A23}" srcOrd="3" destOrd="0" presId="urn:microsoft.com/office/officeart/2008/layout/HorizontalMultiLevelHierarchy"/>
    <dgm:cxn modelId="{A6790DE8-9F25-47C6-906F-0909016FEE1D}" type="presParOf" srcId="{276EEAEB-AB29-4F68-A154-B47E58205A23}" destId="{84408206-20C7-4C35-8AB7-59BA93B58A6F}" srcOrd="0" destOrd="0" presId="urn:microsoft.com/office/officeart/2008/layout/HorizontalMultiLevelHierarchy"/>
    <dgm:cxn modelId="{CA731E18-E417-4B2C-8274-3C9A2A3F7FE2}" type="presParOf" srcId="{276EEAEB-AB29-4F68-A154-B47E58205A23}" destId="{EEDD5A0A-FCCB-4C30-8AD9-2C551A3EBE87}" srcOrd="1" destOrd="0" presId="urn:microsoft.com/office/officeart/2008/layout/HorizontalMultiLevelHierarchy"/>
    <dgm:cxn modelId="{0EBFE1B4-2448-4AE6-803E-515968CB73EE}" type="presParOf" srcId="{154E32CC-D92C-43FD-90A9-FBD0417E9A94}" destId="{9B5C7D5C-C449-424E-8228-221A988EA2E3}" srcOrd="4" destOrd="0" presId="urn:microsoft.com/office/officeart/2008/layout/HorizontalMultiLevelHierarchy"/>
    <dgm:cxn modelId="{80D735FB-9FDE-4AD5-8241-4D8E5A4D3F48}" type="presParOf" srcId="{9B5C7D5C-C449-424E-8228-221A988EA2E3}" destId="{EEB1FFA5-FA04-4A5E-AC63-C4E77570D5AC}" srcOrd="0" destOrd="0" presId="urn:microsoft.com/office/officeart/2008/layout/HorizontalMultiLevelHierarchy"/>
    <dgm:cxn modelId="{3543A375-1E90-47C7-A572-BFE8F41E28C0}" type="presParOf" srcId="{154E32CC-D92C-43FD-90A9-FBD0417E9A94}" destId="{1743128E-5011-4BF6-B386-ECE6B36DBC98}" srcOrd="5" destOrd="0" presId="urn:microsoft.com/office/officeart/2008/layout/HorizontalMultiLevelHierarchy"/>
    <dgm:cxn modelId="{EDAAD862-453F-4DAD-86A0-B2DA12058C3D}" type="presParOf" srcId="{1743128E-5011-4BF6-B386-ECE6B36DBC98}" destId="{5B1BFBE4-B536-4AEC-9551-48DCE8DEAAAB}" srcOrd="0" destOrd="0" presId="urn:microsoft.com/office/officeart/2008/layout/HorizontalMultiLevelHierarchy"/>
    <dgm:cxn modelId="{A0A11ACC-E2D0-47DC-8AB5-4102E6BFAB76}" type="presParOf" srcId="{1743128E-5011-4BF6-B386-ECE6B36DBC98}" destId="{2742BAE6-0BCB-4C78-8132-0DBA92F7A8FE}" srcOrd="1" destOrd="0" presId="urn:microsoft.com/office/officeart/2008/layout/HorizontalMultiLevelHierarchy"/>
    <dgm:cxn modelId="{2D16CA0C-1E01-4ECE-9BBA-656E40FBFDFE}" type="presParOf" srcId="{154E32CC-D92C-43FD-90A9-FBD0417E9A94}" destId="{4482ACBF-AB87-4F34-9CD3-13953D53EFBC}" srcOrd="6" destOrd="0" presId="urn:microsoft.com/office/officeart/2008/layout/HorizontalMultiLevelHierarchy"/>
    <dgm:cxn modelId="{92C35B4C-9C18-4761-AEEA-6D50C909177B}" type="presParOf" srcId="{4482ACBF-AB87-4F34-9CD3-13953D53EFBC}" destId="{62EC88FF-F638-4914-B77F-AD4268ECA617}" srcOrd="0" destOrd="0" presId="urn:microsoft.com/office/officeart/2008/layout/HorizontalMultiLevelHierarchy"/>
    <dgm:cxn modelId="{90480F02-7F49-4868-BAC9-046E7541064F}" type="presParOf" srcId="{154E32CC-D92C-43FD-90A9-FBD0417E9A94}" destId="{97A55F47-9B77-4FCD-AD00-DF364036A3EA}" srcOrd="7" destOrd="0" presId="urn:microsoft.com/office/officeart/2008/layout/HorizontalMultiLevelHierarchy"/>
    <dgm:cxn modelId="{92335C9C-05D4-490D-8A7E-80987C566782}" type="presParOf" srcId="{97A55F47-9B77-4FCD-AD00-DF364036A3EA}" destId="{3992B188-D603-45CF-B3D9-D7B11E49DFF5}" srcOrd="0" destOrd="0" presId="urn:microsoft.com/office/officeart/2008/layout/HorizontalMultiLevelHierarchy"/>
    <dgm:cxn modelId="{6A8E9D5D-2BDB-4966-995E-A0F145199EAB}" type="presParOf" srcId="{97A55F47-9B77-4FCD-AD00-DF364036A3EA}" destId="{BFFA08CA-8899-4F43-BEF8-D07F13F8A06E}" srcOrd="1" destOrd="0" presId="urn:microsoft.com/office/officeart/2008/layout/HorizontalMultiLevelHierarchy"/>
    <dgm:cxn modelId="{423D413C-41B7-44BB-981B-5F7B665852BB}" type="presParOf" srcId="{154E32CC-D92C-43FD-90A9-FBD0417E9A94}" destId="{EE00C201-5AD0-4E80-AFC1-F903A352FB74}" srcOrd="8" destOrd="0" presId="urn:microsoft.com/office/officeart/2008/layout/HorizontalMultiLevelHierarchy"/>
    <dgm:cxn modelId="{C92141C4-9AF9-4CC2-B39C-F9A6267099D3}" type="presParOf" srcId="{EE00C201-5AD0-4E80-AFC1-F903A352FB74}" destId="{7A4D8916-E3A3-4E9E-9F36-886DC0767EAE}" srcOrd="0" destOrd="0" presId="urn:microsoft.com/office/officeart/2008/layout/HorizontalMultiLevelHierarchy"/>
    <dgm:cxn modelId="{E9610175-307B-4053-BF1B-11B6CCE013D0}" type="presParOf" srcId="{154E32CC-D92C-43FD-90A9-FBD0417E9A94}" destId="{F4328AB0-F12A-4840-9397-212E00B98CC2}" srcOrd="9" destOrd="0" presId="urn:microsoft.com/office/officeart/2008/layout/HorizontalMultiLevelHierarchy"/>
    <dgm:cxn modelId="{31BE5E5B-2933-4CE8-80C7-18C74345609A}" type="presParOf" srcId="{F4328AB0-F12A-4840-9397-212E00B98CC2}" destId="{3C79F4D9-CDB2-4754-977F-D0A1AD2491B6}" srcOrd="0" destOrd="0" presId="urn:microsoft.com/office/officeart/2008/layout/HorizontalMultiLevelHierarchy"/>
    <dgm:cxn modelId="{44C48C4C-D70F-47F7-A22B-7C42D5622E7F}" type="presParOf" srcId="{F4328AB0-F12A-4840-9397-212E00B98CC2}" destId="{B8EA5866-E5C1-4813-97F2-24ABCBCB32AD}" srcOrd="1" destOrd="0" presId="urn:microsoft.com/office/officeart/2008/layout/HorizontalMultiLevelHierarchy"/>
    <dgm:cxn modelId="{5C897CC7-0669-49D8-954C-5B3C81014CF7}" type="presParOf" srcId="{154E32CC-D92C-43FD-90A9-FBD0417E9A94}" destId="{FE411E32-62F6-4BB6-8CE2-D657FF90149C}" srcOrd="10" destOrd="0" presId="urn:microsoft.com/office/officeart/2008/layout/HorizontalMultiLevelHierarchy"/>
    <dgm:cxn modelId="{08000852-AD27-4102-BA22-73F7F7A83C97}" type="presParOf" srcId="{FE411E32-62F6-4BB6-8CE2-D657FF90149C}" destId="{3631AADD-C38C-4341-9FD4-CD1C9F2E5E2C}" srcOrd="0" destOrd="0" presId="urn:microsoft.com/office/officeart/2008/layout/HorizontalMultiLevelHierarchy"/>
    <dgm:cxn modelId="{DA060A21-5275-427A-A8DD-EA2F2B15DF6B}" type="presParOf" srcId="{154E32CC-D92C-43FD-90A9-FBD0417E9A94}" destId="{0EF5E9D3-C441-4A8B-B5BC-3AE15B6551C5}" srcOrd="11" destOrd="0" presId="urn:microsoft.com/office/officeart/2008/layout/HorizontalMultiLevelHierarchy"/>
    <dgm:cxn modelId="{EEAC8EB4-F094-4A1E-978F-C960CC0A0CC8}" type="presParOf" srcId="{0EF5E9D3-C441-4A8B-B5BC-3AE15B6551C5}" destId="{B392C5C6-BAA3-4E01-8B89-DD80FF20FBF7}" srcOrd="0" destOrd="0" presId="urn:microsoft.com/office/officeart/2008/layout/HorizontalMultiLevelHierarchy"/>
    <dgm:cxn modelId="{EB64BA57-0098-419B-9CCC-95E58DCBF5B5}" type="presParOf" srcId="{0EF5E9D3-C441-4A8B-B5BC-3AE15B6551C5}" destId="{3D6538E6-C6A0-42EA-A71F-3B9761BEC8A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411E32-62F6-4BB6-8CE2-D657FF90149C}">
      <dsp:nvSpPr>
        <dsp:cNvPr id="0" name=""/>
        <dsp:cNvSpPr/>
      </dsp:nvSpPr>
      <dsp:spPr>
        <a:xfrm>
          <a:off x="998663" y="2376046"/>
          <a:ext cx="145319" cy="2043631"/>
        </a:xfrm>
        <a:custGeom>
          <a:avLst/>
          <a:gdLst/>
          <a:ahLst/>
          <a:cxnLst/>
          <a:rect l="0" t="0" r="0" b="0"/>
          <a:pathLst>
            <a:path>
              <a:moveTo>
                <a:pt x="0" y="0"/>
              </a:moveTo>
              <a:lnTo>
                <a:pt x="72659" y="0"/>
              </a:lnTo>
              <a:lnTo>
                <a:pt x="72659" y="2043631"/>
              </a:lnTo>
              <a:lnTo>
                <a:pt x="145319" y="204363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AR" sz="700" kern="1200"/>
        </a:p>
      </dsp:txBody>
      <dsp:txXfrm>
        <a:off x="1020103" y="3346643"/>
        <a:ext cx="102439" cy="102439"/>
      </dsp:txXfrm>
    </dsp:sp>
    <dsp:sp modelId="{EE00C201-5AD0-4E80-AFC1-F903A352FB74}">
      <dsp:nvSpPr>
        <dsp:cNvPr id="0" name=""/>
        <dsp:cNvSpPr/>
      </dsp:nvSpPr>
      <dsp:spPr>
        <a:xfrm>
          <a:off x="998663" y="2376046"/>
          <a:ext cx="148450" cy="1444756"/>
        </a:xfrm>
        <a:custGeom>
          <a:avLst/>
          <a:gdLst/>
          <a:ahLst/>
          <a:cxnLst/>
          <a:rect l="0" t="0" r="0" b="0"/>
          <a:pathLst>
            <a:path>
              <a:moveTo>
                <a:pt x="0" y="0"/>
              </a:moveTo>
              <a:lnTo>
                <a:pt x="74225" y="0"/>
              </a:lnTo>
              <a:lnTo>
                <a:pt x="74225" y="1444756"/>
              </a:lnTo>
              <a:lnTo>
                <a:pt x="148450" y="144475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p>
      </dsp:txBody>
      <dsp:txXfrm>
        <a:off x="1036580" y="3062116"/>
        <a:ext cx="72618" cy="72618"/>
      </dsp:txXfrm>
    </dsp:sp>
    <dsp:sp modelId="{4482ACBF-AB87-4F34-9CD3-13953D53EFBC}">
      <dsp:nvSpPr>
        <dsp:cNvPr id="0" name=""/>
        <dsp:cNvSpPr/>
      </dsp:nvSpPr>
      <dsp:spPr>
        <a:xfrm>
          <a:off x="998663" y="1587335"/>
          <a:ext cx="170977" cy="788711"/>
        </a:xfrm>
        <a:custGeom>
          <a:avLst/>
          <a:gdLst/>
          <a:ahLst/>
          <a:cxnLst/>
          <a:rect l="0" t="0" r="0" b="0"/>
          <a:pathLst>
            <a:path>
              <a:moveTo>
                <a:pt x="0" y="0"/>
              </a:moveTo>
              <a:lnTo>
                <a:pt x="121551" y="0"/>
              </a:lnTo>
              <a:lnTo>
                <a:pt x="121551" y="1389687"/>
              </a:lnTo>
              <a:lnTo>
                <a:pt x="243102" y="1389687"/>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solidFill>
              <a:sysClr val="windowText" lastClr="000000">
                <a:hueOff val="0"/>
                <a:satOff val="0"/>
                <a:lumOff val="0"/>
                <a:alphaOff val="0"/>
              </a:sysClr>
            </a:solidFill>
            <a:latin typeface="Calibri" panose="020F0502020204030204"/>
            <a:ea typeface="+mn-ea"/>
            <a:cs typeface="+mn-cs"/>
          </a:endParaRPr>
        </a:p>
      </dsp:txBody>
      <dsp:txXfrm>
        <a:off x="1063976" y="1961515"/>
        <a:ext cx="40351" cy="40351"/>
      </dsp:txXfrm>
    </dsp:sp>
    <dsp:sp modelId="{9B5C7D5C-C449-424E-8228-221A988EA2E3}">
      <dsp:nvSpPr>
        <dsp:cNvPr id="0" name=""/>
        <dsp:cNvSpPr/>
      </dsp:nvSpPr>
      <dsp:spPr>
        <a:xfrm>
          <a:off x="998663" y="2330326"/>
          <a:ext cx="136908" cy="91440"/>
        </a:xfrm>
        <a:custGeom>
          <a:avLst/>
          <a:gdLst/>
          <a:ahLst/>
          <a:cxnLst/>
          <a:rect l="0" t="0" r="0" b="0"/>
          <a:pathLst>
            <a:path>
              <a:moveTo>
                <a:pt x="0" y="45720"/>
              </a:moveTo>
              <a:lnTo>
                <a:pt x="243102" y="45720"/>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solidFill>
              <a:sysClr val="windowText" lastClr="000000">
                <a:hueOff val="0"/>
                <a:satOff val="0"/>
                <a:lumOff val="0"/>
                <a:alphaOff val="0"/>
              </a:sysClr>
            </a:solidFill>
            <a:latin typeface="Calibri" panose="020F0502020204030204"/>
            <a:ea typeface="+mn-ea"/>
            <a:cs typeface="+mn-cs"/>
          </a:endParaRPr>
        </a:p>
      </dsp:txBody>
      <dsp:txXfrm>
        <a:off x="1063160" y="2372089"/>
        <a:ext cx="7915" cy="7915"/>
      </dsp:txXfrm>
    </dsp:sp>
    <dsp:sp modelId="{57CA868E-3A45-4309-A0FD-C06124A50F28}">
      <dsp:nvSpPr>
        <dsp:cNvPr id="0" name=""/>
        <dsp:cNvSpPr/>
      </dsp:nvSpPr>
      <dsp:spPr>
        <a:xfrm>
          <a:off x="998663" y="2376046"/>
          <a:ext cx="125670" cy="821067"/>
        </a:xfrm>
        <a:custGeom>
          <a:avLst/>
          <a:gdLst/>
          <a:ahLst/>
          <a:cxnLst/>
          <a:rect l="0" t="0" r="0" b="0"/>
          <a:pathLst>
            <a:path>
              <a:moveTo>
                <a:pt x="0" y="463229"/>
              </a:moveTo>
              <a:lnTo>
                <a:pt x="121551" y="463229"/>
              </a:lnTo>
              <a:lnTo>
                <a:pt x="121551" y="0"/>
              </a:lnTo>
              <a:lnTo>
                <a:pt x="243102" y="0"/>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solidFill>
              <a:sysClr val="windowText" lastClr="000000">
                <a:hueOff val="0"/>
                <a:satOff val="0"/>
                <a:lumOff val="0"/>
                <a:alphaOff val="0"/>
              </a:sysClr>
            </a:solidFill>
            <a:latin typeface="Calibri" panose="020F0502020204030204"/>
            <a:ea typeface="+mn-ea"/>
            <a:cs typeface="+mn-cs"/>
          </a:endParaRPr>
        </a:p>
      </dsp:txBody>
      <dsp:txXfrm>
        <a:off x="1040733" y="2765814"/>
        <a:ext cx="41531" cy="41531"/>
      </dsp:txXfrm>
    </dsp:sp>
    <dsp:sp modelId="{C75F832C-252D-49ED-B652-573400D912B8}">
      <dsp:nvSpPr>
        <dsp:cNvPr id="0" name=""/>
        <dsp:cNvSpPr/>
      </dsp:nvSpPr>
      <dsp:spPr>
        <a:xfrm>
          <a:off x="998663" y="834680"/>
          <a:ext cx="165595" cy="1541366"/>
        </a:xfrm>
        <a:custGeom>
          <a:avLst/>
          <a:gdLst/>
          <a:ahLst/>
          <a:cxnLst/>
          <a:rect l="0" t="0" r="0" b="0"/>
          <a:pathLst>
            <a:path>
              <a:moveTo>
                <a:pt x="0" y="926458"/>
              </a:moveTo>
              <a:lnTo>
                <a:pt x="121551" y="926458"/>
              </a:lnTo>
              <a:lnTo>
                <a:pt x="121551" y="0"/>
              </a:lnTo>
              <a:lnTo>
                <a:pt x="243102" y="0"/>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AR" sz="500" kern="1200">
            <a:solidFill>
              <a:sysClr val="windowText" lastClr="000000">
                <a:hueOff val="0"/>
                <a:satOff val="0"/>
                <a:lumOff val="0"/>
                <a:alphaOff val="0"/>
              </a:sysClr>
            </a:solidFill>
            <a:latin typeface="Calibri" panose="020F0502020204030204"/>
            <a:ea typeface="+mn-ea"/>
            <a:cs typeface="+mn-cs"/>
          </a:endParaRPr>
        </a:p>
      </dsp:txBody>
      <dsp:txXfrm>
        <a:off x="1042705" y="1566607"/>
        <a:ext cx="77511" cy="77511"/>
      </dsp:txXfrm>
    </dsp:sp>
    <dsp:sp modelId="{A15D4D4D-1E61-40F4-9FEE-5EE3A1D294C7}">
      <dsp:nvSpPr>
        <dsp:cNvPr id="0" name=""/>
        <dsp:cNvSpPr/>
      </dsp:nvSpPr>
      <dsp:spPr>
        <a:xfrm rot="16200000">
          <a:off x="-1202354" y="1876714"/>
          <a:ext cx="3403373" cy="998663"/>
        </a:xfrm>
        <a:prstGeom prst="rect">
          <a:avLst/>
        </a:prstGeom>
        <a:solidFill>
          <a:schemeClr val="accent6">
            <a:lumMod val="50000"/>
          </a:scheme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s-AR" sz="3300" kern="1200" dirty="0">
              <a:solidFill>
                <a:sysClr val="window" lastClr="FFFFFF"/>
              </a:solidFill>
              <a:latin typeface="Calibri" panose="020F0502020204030204"/>
              <a:ea typeface="+mn-ea"/>
              <a:cs typeface="+mn-cs"/>
            </a:rPr>
            <a:t>Reglamentaciones Académicas</a:t>
          </a:r>
        </a:p>
      </dsp:txBody>
      <dsp:txXfrm>
        <a:off x="-1202354" y="1876714"/>
        <a:ext cx="3403373" cy="998663"/>
      </dsp:txXfrm>
    </dsp:sp>
    <dsp:sp modelId="{CBD09640-83B2-46BC-AD34-DDF1858C178A}">
      <dsp:nvSpPr>
        <dsp:cNvPr id="0" name=""/>
        <dsp:cNvSpPr/>
      </dsp:nvSpPr>
      <dsp:spPr>
        <a:xfrm>
          <a:off x="1164259" y="554033"/>
          <a:ext cx="9122057" cy="561295"/>
        </a:xfrm>
        <a:prstGeom prst="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177800" lvl="0" indent="0" algn="just" defTabSz="622300">
            <a:lnSpc>
              <a:spcPct val="90000"/>
            </a:lnSpc>
            <a:spcBef>
              <a:spcPct val="0"/>
            </a:spcBef>
            <a:spcAft>
              <a:spcPct val="35000"/>
            </a:spcAft>
            <a:buNone/>
          </a:pPr>
          <a:r>
            <a:rPr lang="es-MX" sz="1400" b="1" kern="1200" dirty="0"/>
            <a:t>Se Aprobó el Curso Apoyo No Presencial para aspirantes a ingreso 2022. Res. 42/21 CD- Programa de Apoyo y Nivelación para el Ingreso a las Carreras de la Facultad de Ingeniería. Res.122/21</a:t>
          </a:r>
          <a:endParaRPr lang="es-AR" sz="1400" b="1" kern="1200" dirty="0">
            <a:solidFill>
              <a:sysClr val="window" lastClr="FFFFFF"/>
            </a:solidFill>
            <a:latin typeface="Calibri" panose="020F0502020204030204"/>
            <a:ea typeface="+mn-ea"/>
            <a:cs typeface="+mn-cs"/>
          </a:endParaRPr>
        </a:p>
      </dsp:txBody>
      <dsp:txXfrm>
        <a:off x="1164259" y="554033"/>
        <a:ext cx="9122057" cy="561295"/>
      </dsp:txXfrm>
    </dsp:sp>
    <dsp:sp modelId="{84408206-20C7-4C35-8AB7-59BA93B58A6F}">
      <dsp:nvSpPr>
        <dsp:cNvPr id="0" name=""/>
        <dsp:cNvSpPr/>
      </dsp:nvSpPr>
      <dsp:spPr>
        <a:xfrm>
          <a:off x="1124334" y="2939116"/>
          <a:ext cx="9093302" cy="515995"/>
        </a:xfrm>
        <a:prstGeom prst="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177800" lvl="0" indent="0" algn="just" defTabSz="622300">
            <a:lnSpc>
              <a:spcPct val="90000"/>
            </a:lnSpc>
            <a:spcBef>
              <a:spcPct val="0"/>
            </a:spcBef>
            <a:spcAft>
              <a:spcPct val="35000"/>
            </a:spcAft>
            <a:buNone/>
          </a:pPr>
          <a:r>
            <a:rPr lang="es-MX" sz="1400" b="1" kern="1200" dirty="0"/>
            <a:t>Se Aprobó el Calendario Académico 2022-2023. Res. 191/21 CD</a:t>
          </a:r>
          <a:endParaRPr lang="es-AR" sz="1400" b="1" kern="1200" dirty="0">
            <a:solidFill>
              <a:sysClr val="window" lastClr="FFFFFF"/>
            </a:solidFill>
            <a:latin typeface="Calibri" panose="020F0502020204030204"/>
            <a:ea typeface="+mn-ea"/>
            <a:cs typeface="+mn-cs"/>
          </a:endParaRPr>
        </a:p>
      </dsp:txBody>
      <dsp:txXfrm>
        <a:off x="1124334" y="2939116"/>
        <a:ext cx="9093302" cy="515995"/>
      </dsp:txXfrm>
    </dsp:sp>
    <dsp:sp modelId="{5B1BFBE4-B536-4AEC-9551-48DCE8DEAAAB}">
      <dsp:nvSpPr>
        <dsp:cNvPr id="0" name=""/>
        <dsp:cNvSpPr/>
      </dsp:nvSpPr>
      <dsp:spPr>
        <a:xfrm>
          <a:off x="1135572" y="2114750"/>
          <a:ext cx="9125594" cy="681573"/>
        </a:xfrm>
        <a:prstGeom prst="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177800" lvl="0" indent="0" algn="just" defTabSz="622300">
            <a:lnSpc>
              <a:spcPct val="90000"/>
            </a:lnSpc>
            <a:spcBef>
              <a:spcPct val="0"/>
            </a:spcBef>
            <a:spcAft>
              <a:spcPct val="35000"/>
            </a:spcAft>
            <a:buNone/>
          </a:pPr>
          <a:r>
            <a:rPr lang="es-MX" sz="1400" b="1" kern="1200" dirty="0"/>
            <a:t>Se Aprobó el Proyecto “Oferta Académica – Facultad de Ingeniería en tu Territorio”. Res. 131/21 CD</a:t>
          </a:r>
          <a:endParaRPr lang="es-AR" sz="1400" b="1" kern="1200" dirty="0">
            <a:solidFill>
              <a:sysClr val="window" lastClr="FFFFFF"/>
            </a:solidFill>
            <a:latin typeface="Calibri" panose="020F0502020204030204"/>
            <a:ea typeface="+mn-ea"/>
            <a:cs typeface="+mn-cs"/>
          </a:endParaRPr>
        </a:p>
      </dsp:txBody>
      <dsp:txXfrm>
        <a:off x="1135572" y="2114750"/>
        <a:ext cx="9125594" cy="681573"/>
      </dsp:txXfrm>
    </dsp:sp>
    <dsp:sp modelId="{3992B188-D603-45CF-B3D9-D7B11E49DFF5}">
      <dsp:nvSpPr>
        <dsp:cNvPr id="0" name=""/>
        <dsp:cNvSpPr/>
      </dsp:nvSpPr>
      <dsp:spPr>
        <a:xfrm>
          <a:off x="1169641" y="1247160"/>
          <a:ext cx="9019697" cy="680351"/>
        </a:xfrm>
        <a:prstGeom prst="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177800" lvl="0" indent="0" algn="just" defTabSz="622300">
            <a:lnSpc>
              <a:spcPct val="90000"/>
            </a:lnSpc>
            <a:spcBef>
              <a:spcPct val="0"/>
            </a:spcBef>
            <a:spcAft>
              <a:spcPct val="35000"/>
            </a:spcAft>
            <a:buNone/>
          </a:pPr>
          <a:r>
            <a:rPr lang="es-MX" sz="1400" b="1" kern="1200" dirty="0"/>
            <a:t>Se transformaron las Correlativas Fuertes en Débiles para el Ciclo 2021 (Res. 49/21-CD) en concordancia con Resolución Nº 002/2021-CS</a:t>
          </a:r>
          <a:endParaRPr lang="es-AR" sz="1400" b="1" kern="1200" dirty="0">
            <a:solidFill>
              <a:sysClr val="window" lastClr="FFFFFF"/>
            </a:solidFill>
            <a:latin typeface="Calibri" panose="020F0502020204030204"/>
            <a:ea typeface="+mn-ea"/>
            <a:cs typeface="+mn-cs"/>
          </a:endParaRPr>
        </a:p>
      </dsp:txBody>
      <dsp:txXfrm>
        <a:off x="1169641" y="1247160"/>
        <a:ext cx="9019697" cy="680351"/>
      </dsp:txXfrm>
    </dsp:sp>
    <dsp:sp modelId="{3C79F4D9-CDB2-4754-977F-D0A1AD2491B6}">
      <dsp:nvSpPr>
        <dsp:cNvPr id="0" name=""/>
        <dsp:cNvSpPr/>
      </dsp:nvSpPr>
      <dsp:spPr>
        <a:xfrm>
          <a:off x="1147114" y="3562805"/>
          <a:ext cx="9095790" cy="515995"/>
        </a:xfrm>
        <a:prstGeom prst="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177800" lvl="0" indent="0" algn="just" defTabSz="622300">
            <a:lnSpc>
              <a:spcPct val="90000"/>
            </a:lnSpc>
            <a:spcBef>
              <a:spcPct val="0"/>
            </a:spcBef>
            <a:spcAft>
              <a:spcPct val="35000"/>
            </a:spcAft>
            <a:buNone/>
          </a:pPr>
          <a:r>
            <a:rPr lang="es-ES" sz="1400" b="1" kern="1200" dirty="0">
              <a:solidFill>
                <a:sysClr val="window" lastClr="FFFFFF"/>
              </a:solidFill>
              <a:latin typeface="Calibri" panose="020F0502020204030204"/>
              <a:ea typeface="+mn-ea"/>
              <a:cs typeface="+mn-cs"/>
            </a:rPr>
            <a:t>Se Aprobó el Régimen de </a:t>
          </a:r>
          <a:r>
            <a:rPr lang="es-ES" sz="1400" b="1" kern="1200" dirty="0" err="1">
              <a:solidFill>
                <a:sysClr val="window" lastClr="FFFFFF"/>
              </a:solidFill>
              <a:latin typeface="Calibri" panose="020F0502020204030204"/>
              <a:ea typeface="+mn-ea"/>
              <a:cs typeface="+mn-cs"/>
            </a:rPr>
            <a:t>Promocionalidad</a:t>
          </a:r>
          <a:r>
            <a:rPr lang="es-ES" sz="1400" b="1" kern="1200" dirty="0">
              <a:solidFill>
                <a:sysClr val="window" lastClr="FFFFFF"/>
              </a:solidFill>
              <a:latin typeface="Calibri" panose="020F0502020204030204"/>
              <a:ea typeface="+mn-ea"/>
              <a:cs typeface="+mn-cs"/>
            </a:rPr>
            <a:t> sin Examen Final-Ord. 06/21 CD</a:t>
          </a:r>
          <a:endParaRPr lang="es-AR" sz="1400" b="1" kern="1200" dirty="0">
            <a:solidFill>
              <a:sysClr val="window" lastClr="FFFFFF"/>
            </a:solidFill>
            <a:latin typeface="Calibri" panose="020F0502020204030204"/>
            <a:ea typeface="+mn-ea"/>
            <a:cs typeface="+mn-cs"/>
          </a:endParaRPr>
        </a:p>
      </dsp:txBody>
      <dsp:txXfrm>
        <a:off x="1147114" y="3562805"/>
        <a:ext cx="9095790" cy="515995"/>
      </dsp:txXfrm>
    </dsp:sp>
    <dsp:sp modelId="{B392C5C6-BAA3-4E01-8B89-DD80FF20FBF7}">
      <dsp:nvSpPr>
        <dsp:cNvPr id="0" name=""/>
        <dsp:cNvSpPr/>
      </dsp:nvSpPr>
      <dsp:spPr>
        <a:xfrm>
          <a:off x="1143983" y="4161680"/>
          <a:ext cx="9161915" cy="515995"/>
        </a:xfrm>
        <a:prstGeom prst="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177800" lvl="0" indent="0" algn="just" defTabSz="622300">
            <a:lnSpc>
              <a:spcPct val="90000"/>
            </a:lnSpc>
            <a:spcBef>
              <a:spcPct val="0"/>
            </a:spcBef>
            <a:spcAft>
              <a:spcPct val="35000"/>
            </a:spcAft>
            <a:buNone/>
          </a:pPr>
          <a:r>
            <a:rPr lang="es-AR" sz="1400" b="1" kern="1200" dirty="0">
              <a:solidFill>
                <a:sysClr val="window" lastClr="FFFFFF"/>
              </a:solidFill>
              <a:latin typeface="Calibri" panose="020F0502020204030204"/>
              <a:ea typeface="+mn-ea"/>
              <a:cs typeface="+mn-cs"/>
            </a:rPr>
            <a:t>Se aprobaron los Nuevos Planes de Estudio de las  Carreras Ing. Electrónica (Ord. 02/22-CD) y Bioingeniería (Ord. 03/22 CD</a:t>
          </a:r>
          <a:r>
            <a:rPr lang="es-AR" sz="1400" kern="1200" dirty="0">
              <a:solidFill>
                <a:sysClr val="window" lastClr="FFFFFF"/>
              </a:solidFill>
              <a:latin typeface="Calibri" panose="020F0502020204030204"/>
              <a:ea typeface="+mn-ea"/>
              <a:cs typeface="+mn-cs"/>
            </a:rPr>
            <a:t>)</a:t>
          </a:r>
        </a:p>
      </dsp:txBody>
      <dsp:txXfrm>
        <a:off x="1143983" y="4161680"/>
        <a:ext cx="9161915" cy="51599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C7E9511-8018-4702-BEF1-E2E7B9BE8E29}" type="datetimeFigureOut">
              <a:rPr lang="es-AR" smtClean="0"/>
              <a:t>11/5/2022</a:t>
            </a:fld>
            <a:endParaRPr lang="es-AR"/>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BDFDAA1-D047-4C5D-BE66-34DAE5F8B5C7}" type="slidenum">
              <a:rPr lang="es-AR" smtClean="0"/>
              <a:t>‹Nº›</a:t>
            </a:fld>
            <a:endParaRPr lang="es-AR"/>
          </a:p>
        </p:txBody>
      </p:sp>
    </p:spTree>
    <p:extLst>
      <p:ext uri="{BB962C8B-B14F-4D97-AF65-F5344CB8AC3E}">
        <p14:creationId xmlns:p14="http://schemas.microsoft.com/office/powerpoint/2010/main" val="10173944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p:cNvSpPr>
            <a:spLocks noGrp="1"/>
          </p:cNvSpPr>
          <p:nvPr>
            <p:ph type="dt" sz="half" idx="10"/>
          </p:nvPr>
        </p:nvSpPr>
        <p:spPr/>
        <p:txBody>
          <a:bodyPr/>
          <a:lstStyle/>
          <a:p>
            <a:fld id="{BB08A5B7-22EB-4350-8516-4DFC8667951E}" type="datetimeFigureOut">
              <a:rPr lang="es-AR" smtClean="0"/>
              <a:t>11/5/2022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1295498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BB08A5B7-22EB-4350-8516-4DFC8667951E}" type="datetimeFigureOut">
              <a:rPr lang="es-AR" smtClean="0"/>
              <a:t>11/5/2022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125336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BB08A5B7-22EB-4350-8516-4DFC8667951E}" type="datetimeFigureOut">
              <a:rPr lang="es-AR" smtClean="0"/>
              <a:t>11/5/2022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2354831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contenido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BB08A5B7-22EB-4350-8516-4DFC8667951E}" type="datetimeFigureOut">
              <a:rPr lang="es-AR" smtClean="0"/>
              <a:t>11/5/2022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3676703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p:cNvSpPr>
            <a:spLocks noGrp="1"/>
          </p:cNvSpPr>
          <p:nvPr>
            <p:ph type="dt" sz="half" idx="10"/>
          </p:nvPr>
        </p:nvSpPr>
        <p:spPr/>
        <p:txBody>
          <a:bodyPr/>
          <a:lstStyle/>
          <a:p>
            <a:fld id="{BB08A5B7-22EB-4350-8516-4DFC8667951E}" type="datetimeFigureOut">
              <a:rPr lang="es-AR" smtClean="0"/>
              <a:t>11/5/2022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388213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p:cNvSpPr>
            <a:spLocks noGrp="1"/>
          </p:cNvSpPr>
          <p:nvPr>
            <p:ph type="dt" sz="half" idx="10"/>
          </p:nvPr>
        </p:nvSpPr>
        <p:spPr/>
        <p:txBody>
          <a:bodyPr/>
          <a:lstStyle/>
          <a:p>
            <a:fld id="{BB08A5B7-22EB-4350-8516-4DFC8667951E}" type="datetimeFigureOut">
              <a:rPr lang="es-AR" smtClean="0"/>
              <a:t>11/5/2022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1357011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p:cNvSpPr>
            <a:spLocks noGrp="1"/>
          </p:cNvSpPr>
          <p:nvPr>
            <p:ph type="dt" sz="half" idx="10"/>
          </p:nvPr>
        </p:nvSpPr>
        <p:spPr/>
        <p:txBody>
          <a:bodyPr/>
          <a:lstStyle/>
          <a:p>
            <a:fld id="{BB08A5B7-22EB-4350-8516-4DFC8667951E}" type="datetimeFigureOut">
              <a:rPr lang="es-AR" smtClean="0"/>
              <a:t>11/5/2022</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3981093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fecha 2"/>
          <p:cNvSpPr>
            <a:spLocks noGrp="1"/>
          </p:cNvSpPr>
          <p:nvPr>
            <p:ph type="dt" sz="half" idx="10"/>
          </p:nvPr>
        </p:nvSpPr>
        <p:spPr/>
        <p:txBody>
          <a:bodyPr/>
          <a:lstStyle/>
          <a:p>
            <a:fld id="{BB08A5B7-22EB-4350-8516-4DFC8667951E}" type="datetimeFigureOut">
              <a:rPr lang="es-AR" smtClean="0"/>
              <a:t>11/5/2022</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382632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B08A5B7-22EB-4350-8516-4DFC8667951E}" type="datetimeFigureOut">
              <a:rPr lang="es-AR" smtClean="0"/>
              <a:t>11/5/2022</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85565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p:cNvSpPr>
            <a:spLocks noGrp="1"/>
          </p:cNvSpPr>
          <p:nvPr>
            <p:ph type="dt" sz="half" idx="10"/>
          </p:nvPr>
        </p:nvSpPr>
        <p:spPr/>
        <p:txBody>
          <a:bodyPr/>
          <a:lstStyle/>
          <a:p>
            <a:fld id="{BB08A5B7-22EB-4350-8516-4DFC8667951E}" type="datetimeFigureOut">
              <a:rPr lang="es-AR" smtClean="0"/>
              <a:t>11/5/2022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2036239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p:cNvSpPr>
            <a:spLocks noGrp="1"/>
          </p:cNvSpPr>
          <p:nvPr>
            <p:ph type="dt" sz="half" idx="10"/>
          </p:nvPr>
        </p:nvSpPr>
        <p:spPr/>
        <p:txBody>
          <a:bodyPr/>
          <a:lstStyle/>
          <a:p>
            <a:fld id="{BB08A5B7-22EB-4350-8516-4DFC8667951E}" type="datetimeFigureOut">
              <a:rPr lang="es-AR" smtClean="0"/>
              <a:t>11/5/2022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4D52D17A-A8D4-4544-B9C5-EC69752FBA5F}" type="slidenum">
              <a:rPr lang="es-AR" smtClean="0"/>
              <a:t>‹Nº›</a:t>
            </a:fld>
            <a:endParaRPr lang="es-AR"/>
          </a:p>
        </p:txBody>
      </p:sp>
    </p:spTree>
    <p:extLst>
      <p:ext uri="{BB962C8B-B14F-4D97-AF65-F5344CB8AC3E}">
        <p14:creationId xmlns:p14="http://schemas.microsoft.com/office/powerpoint/2010/main" val="2626509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8A5B7-22EB-4350-8516-4DFC8667951E}" type="datetimeFigureOut">
              <a:rPr lang="es-AR" smtClean="0"/>
              <a:t>11/5/2022</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2D17A-A8D4-4544-B9C5-EC69752FBA5F}" type="slidenum">
              <a:rPr lang="es-AR" smtClean="0"/>
              <a:t>‹Nº›</a:t>
            </a:fld>
            <a:endParaRPr lang="es-AR"/>
          </a:p>
        </p:txBody>
      </p:sp>
      <p:pic>
        <p:nvPicPr>
          <p:cNvPr id="7" name="Imagen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79816"/>
          </a:xfrm>
          <a:prstGeom prst="rect">
            <a:avLst/>
          </a:prstGeom>
        </p:spPr>
      </p:pic>
    </p:spTree>
    <p:extLst>
      <p:ext uri="{BB962C8B-B14F-4D97-AF65-F5344CB8AC3E}">
        <p14:creationId xmlns:p14="http://schemas.microsoft.com/office/powerpoint/2010/main" val="2064843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AR" dirty="0"/>
          </a:p>
        </p:txBody>
      </p:sp>
      <p:sp>
        <p:nvSpPr>
          <p:cNvPr id="3" name="Subtítulo 2"/>
          <p:cNvSpPr>
            <a:spLocks noGrp="1"/>
          </p:cNvSpPr>
          <p:nvPr>
            <p:ph type="subTitle" idx="1"/>
          </p:nvPr>
        </p:nvSpPr>
        <p:spPr/>
        <p:txBody>
          <a:bodyPr/>
          <a:lstStyle/>
          <a:p>
            <a:endParaRPr lang="es-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79816"/>
          </a:xfrm>
          <a:prstGeom prst="rect">
            <a:avLst/>
          </a:prstGeom>
        </p:spPr>
      </p:pic>
    </p:spTree>
    <p:extLst>
      <p:ext uri="{BB962C8B-B14F-4D97-AF65-F5344CB8AC3E}">
        <p14:creationId xmlns:p14="http://schemas.microsoft.com/office/powerpoint/2010/main" val="755622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492188" y="4660670"/>
            <a:ext cx="9321033" cy="1095954"/>
          </a:xfrm>
          <a:solidFill>
            <a:schemeClr val="accent6">
              <a:lumMod val="60000"/>
              <a:lumOff val="40000"/>
            </a:schemeClr>
          </a:solidFill>
          <a:ln>
            <a:solidFill>
              <a:schemeClr val="accent6">
                <a:lumMod val="50000"/>
              </a:schemeClr>
            </a:solidFill>
          </a:ln>
        </p:spPr>
        <p:txBody>
          <a:bodyPr>
            <a:noAutofit/>
          </a:bodyPr>
          <a:lstStyle/>
          <a:p>
            <a:pPr marL="92075" lvl="0" indent="-92075" algn="just">
              <a:lnSpc>
                <a:spcPct val="100000"/>
              </a:lnSpc>
              <a:spcBef>
                <a:spcPts val="0"/>
              </a:spcBef>
            </a:pPr>
            <a:r>
              <a:rPr lang="es-ES" sz="1500" dirty="0"/>
              <a:t>Se realizaron resoluciones de designaciones, licencias y renuncias, certificaciones, recepción y distribución de expedientes, etc.</a:t>
            </a:r>
          </a:p>
          <a:p>
            <a:pPr marL="92075" lvl="0" indent="-92075" algn="just">
              <a:lnSpc>
                <a:spcPct val="100000"/>
              </a:lnSpc>
              <a:spcBef>
                <a:spcPts val="0"/>
              </a:spcBef>
            </a:pPr>
            <a:r>
              <a:rPr lang="es-ES" sz="1500" dirty="0"/>
              <a:t>Se supervisaron actividades de limpieza, cuidado de jardines, vigilancia, entrega de indumentaria y elementos de seguridad, entre otros.</a:t>
            </a:r>
            <a:endParaRPr lang="es-AR" sz="1500" dirty="0"/>
          </a:p>
        </p:txBody>
      </p:sp>
      <p:sp>
        <p:nvSpPr>
          <p:cNvPr id="4" name="Título 1"/>
          <p:cNvSpPr txBox="1">
            <a:spLocks/>
          </p:cNvSpPr>
          <p:nvPr/>
        </p:nvSpPr>
        <p:spPr>
          <a:xfrm>
            <a:off x="129580" y="126330"/>
            <a:ext cx="638776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b="1" dirty="0">
                <a:solidFill>
                  <a:schemeClr val="bg1"/>
                </a:solidFill>
                <a:effectLst>
                  <a:outerShdw blurRad="38100" dist="38100" dir="2700000" algn="tl">
                    <a:srgbClr val="000000">
                      <a:alpha val="43137"/>
                    </a:srgbClr>
                  </a:outerShdw>
                </a:effectLst>
              </a:rPr>
              <a:t>Secretaría Administrativo Financiera</a:t>
            </a:r>
            <a:endParaRPr lang="es-AR" b="1" dirty="0">
              <a:solidFill>
                <a:schemeClr val="bg1"/>
              </a:solidFill>
              <a:effectLst>
                <a:outerShdw blurRad="38100" dist="38100" dir="2700000" algn="tl">
                  <a:srgbClr val="000000">
                    <a:alpha val="43137"/>
                  </a:srgbClr>
                </a:outerShdw>
              </a:effectLst>
            </a:endParaRPr>
          </a:p>
        </p:txBody>
      </p:sp>
      <p:sp>
        <p:nvSpPr>
          <p:cNvPr id="6" name="Marcador de contenido 16"/>
          <p:cNvSpPr txBox="1">
            <a:spLocks/>
          </p:cNvSpPr>
          <p:nvPr/>
        </p:nvSpPr>
        <p:spPr>
          <a:xfrm>
            <a:off x="104186" y="3805064"/>
            <a:ext cx="2384262" cy="764771"/>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0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ES" dirty="0"/>
              <a:t>Créditos en Anexos</a:t>
            </a:r>
            <a:endParaRPr lang="es-AR" dirty="0"/>
          </a:p>
        </p:txBody>
      </p:sp>
      <p:sp>
        <p:nvSpPr>
          <p:cNvPr id="7" name="Marcador de contenido 16"/>
          <p:cNvSpPr txBox="1">
            <a:spLocks/>
          </p:cNvSpPr>
          <p:nvPr/>
        </p:nvSpPr>
        <p:spPr>
          <a:xfrm>
            <a:off x="104186" y="4709919"/>
            <a:ext cx="2384263" cy="600897"/>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4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ES" sz="2000" dirty="0"/>
              <a:t>Tareas Administrativas</a:t>
            </a:r>
            <a:endParaRPr lang="es-AR" sz="2000" dirty="0"/>
          </a:p>
        </p:txBody>
      </p:sp>
      <p:sp>
        <p:nvSpPr>
          <p:cNvPr id="8" name="Marcador de contenido 16"/>
          <p:cNvSpPr txBox="1">
            <a:spLocks/>
          </p:cNvSpPr>
          <p:nvPr/>
        </p:nvSpPr>
        <p:spPr>
          <a:xfrm>
            <a:off x="107925" y="1766207"/>
            <a:ext cx="2079689" cy="584499"/>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sz="2000" b="1" dirty="0"/>
              <a:t>Créditos asignados</a:t>
            </a:r>
            <a:endParaRPr lang="es-AR" sz="2000" b="1" dirty="0"/>
          </a:p>
        </p:txBody>
      </p:sp>
      <p:sp>
        <p:nvSpPr>
          <p:cNvPr id="9" name="Rectángulo 8"/>
          <p:cNvSpPr/>
          <p:nvPr/>
        </p:nvSpPr>
        <p:spPr>
          <a:xfrm>
            <a:off x="2478893" y="1721378"/>
            <a:ext cx="9347621" cy="1976158"/>
          </a:xfrm>
          <a:prstGeom prst="rect">
            <a:avLst/>
          </a:prstGeom>
          <a:solidFill>
            <a:schemeClr val="accent6">
              <a:lumMod val="60000"/>
              <a:lumOff val="40000"/>
            </a:schemeClr>
          </a:solidFill>
          <a:ln>
            <a:solidFill>
              <a:schemeClr val="accent6">
                <a:lumMod val="50000"/>
              </a:schemeClr>
            </a:solidFill>
          </a:ln>
        </p:spPr>
        <p:txBody>
          <a:bodyPr wrap="square">
            <a:spAutoFit/>
          </a:bodyPr>
          <a:lstStyle/>
          <a:p>
            <a:pPr lvl="0" algn="just">
              <a:lnSpc>
                <a:spcPct val="100000"/>
              </a:lnSpc>
            </a:pPr>
            <a:r>
              <a:rPr lang="es-AR" sz="1600" dirty="0"/>
              <a:t>Los recursos permitieron cumplir ajustadamente con las actividades normales, priorizando las acciones esenciales de la Facultad.</a:t>
            </a:r>
            <a:endParaRPr lang="es-ES" sz="1500" dirty="0"/>
          </a:p>
          <a:p>
            <a:pPr marL="92075" lvl="0" indent="-92075" algn="just">
              <a:lnSpc>
                <a:spcPct val="100000"/>
              </a:lnSpc>
              <a:buFont typeface="Arial" panose="020B0604020202020204" pitchFamily="34" charset="0"/>
              <a:buChar char="•"/>
            </a:pPr>
            <a:r>
              <a:rPr lang="es-ES" sz="1500" dirty="0"/>
              <a:t>Tesoro Nacional:	$34.574.864</a:t>
            </a:r>
          </a:p>
          <a:p>
            <a:pPr marL="92075" lvl="0" indent="-92075" algn="just">
              <a:lnSpc>
                <a:spcPct val="100000"/>
              </a:lnSpc>
              <a:buFont typeface="Arial" panose="020B0604020202020204" pitchFamily="34" charset="0"/>
              <a:buChar char="•"/>
            </a:pPr>
            <a:r>
              <a:rPr lang="es-ES" sz="1500" dirty="0"/>
              <a:t>Economías:	</a:t>
            </a:r>
            <a:r>
              <a:rPr lang="es-ES" sz="1500" u="sng" dirty="0"/>
              <a:t>$  1.454,311</a:t>
            </a:r>
          </a:p>
          <a:p>
            <a:pPr lvl="0" algn="just">
              <a:lnSpc>
                <a:spcPct val="100000"/>
              </a:lnSpc>
            </a:pPr>
            <a:r>
              <a:rPr lang="es-ES" sz="1500" dirty="0"/>
              <a:t>	TOTAL	$36.029.175</a:t>
            </a:r>
          </a:p>
          <a:p>
            <a:pPr lvl="0" algn="just">
              <a:lnSpc>
                <a:spcPct val="100000"/>
              </a:lnSpc>
            </a:pPr>
            <a:r>
              <a:rPr lang="es-ES" sz="1500" dirty="0"/>
              <a:t>Se atendieron gastos de bienes de consumo, servicios públicos, limpieza, desinfección, servicios técnicos, equipos informáticos, de laboratorio, aires acondicionados, becas y subsidios, etc. Dentro de estos recursos, se distribuyó en Departamentos e Institutos $4.212.000.-</a:t>
            </a:r>
            <a:endParaRPr lang="es-AR" sz="1500" dirty="0"/>
          </a:p>
        </p:txBody>
      </p:sp>
      <p:sp>
        <p:nvSpPr>
          <p:cNvPr id="10" name="Rectángulo 9"/>
          <p:cNvSpPr/>
          <p:nvPr/>
        </p:nvSpPr>
        <p:spPr>
          <a:xfrm>
            <a:off x="2492731" y="5837429"/>
            <a:ext cx="9333783" cy="1015663"/>
          </a:xfrm>
          <a:prstGeom prst="rect">
            <a:avLst/>
          </a:prstGeom>
          <a:solidFill>
            <a:schemeClr val="accent6">
              <a:lumMod val="75000"/>
            </a:schemeClr>
          </a:solidFill>
          <a:ln>
            <a:solidFill>
              <a:schemeClr val="accent6">
                <a:lumMod val="50000"/>
              </a:schemeClr>
            </a:solidFill>
          </a:ln>
        </p:spPr>
        <p:txBody>
          <a:bodyPr wrap="square">
            <a:spAutoFit/>
          </a:bodyPr>
          <a:lstStyle/>
          <a:p>
            <a:pPr algn="just"/>
            <a:r>
              <a:rPr lang="es-AR" sz="1500" dirty="0">
                <a:solidFill>
                  <a:schemeClr val="bg1"/>
                </a:solidFill>
              </a:rPr>
              <a:t>Las limitaciones de personal dificultaron la ejecución de las distintas actividades que se presentan atenderlas en el Área de Mantenimiento, Producción y Servicios Generales, siendo necesario </a:t>
            </a:r>
            <a:r>
              <a:rPr lang="es-AR" sz="1500" dirty="0" err="1">
                <a:solidFill>
                  <a:schemeClr val="bg1"/>
                </a:solidFill>
              </a:rPr>
              <a:t>tercerizar</a:t>
            </a:r>
            <a:r>
              <a:rPr lang="es-AR" sz="1500" dirty="0">
                <a:solidFill>
                  <a:schemeClr val="bg1"/>
                </a:solidFill>
              </a:rPr>
              <a:t> gran parte de estas labores. En la medida que los recursos lo permiten, se tomaron acciones tendientes a incrementar las tareas con el personal de diferentes unidades para tal fin.</a:t>
            </a:r>
          </a:p>
        </p:txBody>
      </p:sp>
      <p:sp>
        <p:nvSpPr>
          <p:cNvPr id="11" name="Rectángulo 10"/>
          <p:cNvSpPr/>
          <p:nvPr/>
        </p:nvSpPr>
        <p:spPr>
          <a:xfrm>
            <a:off x="2488448" y="3795035"/>
            <a:ext cx="9324773" cy="784830"/>
          </a:xfrm>
          <a:prstGeom prst="rect">
            <a:avLst/>
          </a:prstGeom>
          <a:solidFill>
            <a:schemeClr val="accent6">
              <a:lumMod val="75000"/>
            </a:schemeClr>
          </a:solidFill>
          <a:ln>
            <a:solidFill>
              <a:schemeClr val="accent6">
                <a:lumMod val="50000"/>
              </a:schemeClr>
            </a:solidFill>
          </a:ln>
        </p:spPr>
        <p:txBody>
          <a:bodyPr wrap="square">
            <a:spAutoFit/>
          </a:bodyPr>
          <a:lstStyle/>
          <a:p>
            <a:pPr marL="92075" lvl="0" indent="-92075" algn="just">
              <a:lnSpc>
                <a:spcPct val="100000"/>
              </a:lnSpc>
              <a:buFont typeface="Arial" panose="020B0604020202020204" pitchFamily="34" charset="0"/>
              <a:buChar char="•"/>
            </a:pPr>
            <a:r>
              <a:rPr lang="es-ES" sz="1500" dirty="0">
                <a:solidFill>
                  <a:schemeClr val="bg1"/>
                </a:solidFill>
              </a:rPr>
              <a:t> Anexo IV ($5.432.888): Incluye Curso de Ingreso, Tutorías, Oferta Educativa. </a:t>
            </a:r>
            <a:r>
              <a:rPr lang="es-AR" sz="1500" dirty="0">
                <a:solidFill>
                  <a:schemeClr val="bg1"/>
                </a:solidFill>
              </a:rPr>
              <a:t>Ropa de trabajo y EPP, plan de </a:t>
            </a:r>
            <a:r>
              <a:rPr lang="es-AR" sz="1500" dirty="0" err="1">
                <a:solidFill>
                  <a:schemeClr val="bg1"/>
                </a:solidFill>
              </a:rPr>
              <a:t>HyS</a:t>
            </a:r>
            <a:r>
              <a:rPr lang="es-AR" sz="1500" dirty="0">
                <a:solidFill>
                  <a:schemeClr val="bg1"/>
                </a:solidFill>
              </a:rPr>
              <a:t>.</a:t>
            </a:r>
          </a:p>
          <a:p>
            <a:pPr marL="92075" lvl="0" indent="-92075" algn="just">
              <a:lnSpc>
                <a:spcPct val="100000"/>
              </a:lnSpc>
              <a:buFont typeface="Arial" panose="020B0604020202020204" pitchFamily="34" charset="0"/>
              <a:buChar char="•"/>
            </a:pPr>
            <a:r>
              <a:rPr lang="es-ES" sz="1500" dirty="0">
                <a:solidFill>
                  <a:schemeClr val="bg1"/>
                </a:solidFill>
              </a:rPr>
              <a:t> Anexo V ($38.227.750): Incluye obras por el terremoto, gastos estructurales.</a:t>
            </a:r>
          </a:p>
          <a:p>
            <a:pPr lvl="1" algn="just"/>
            <a:r>
              <a:rPr lang="es-ES" sz="1500" dirty="0">
                <a:solidFill>
                  <a:schemeClr val="bg1"/>
                </a:solidFill>
              </a:rPr>
              <a:t>        ($50.000.000): Intranet.</a:t>
            </a:r>
          </a:p>
        </p:txBody>
      </p:sp>
      <p:sp>
        <p:nvSpPr>
          <p:cNvPr id="12" name="Marcador de contenido 16"/>
          <p:cNvSpPr txBox="1">
            <a:spLocks/>
          </p:cNvSpPr>
          <p:nvPr/>
        </p:nvSpPr>
        <p:spPr>
          <a:xfrm>
            <a:off x="107925" y="5868131"/>
            <a:ext cx="2384263" cy="656448"/>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4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AR" dirty="0"/>
              <a:t>Tareas de Mantenimiento</a:t>
            </a:r>
          </a:p>
        </p:txBody>
      </p:sp>
    </p:spTree>
    <p:extLst>
      <p:ext uri="{BB962C8B-B14F-4D97-AF65-F5344CB8AC3E}">
        <p14:creationId xmlns:p14="http://schemas.microsoft.com/office/powerpoint/2010/main" val="1213886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a:extLst>
              <a:ext uri="{FF2B5EF4-FFF2-40B4-BE49-F238E27FC236}">
                <a16:creationId xmlns:a16="http://schemas.microsoft.com/office/drawing/2014/main" id="{F35D9B2A-8CB3-4927-985E-8B73CC818B4A}"/>
              </a:ext>
            </a:extLst>
          </p:cNvPr>
          <p:cNvSpPr/>
          <p:nvPr/>
        </p:nvSpPr>
        <p:spPr>
          <a:xfrm>
            <a:off x="2098429" y="3398209"/>
            <a:ext cx="9630541" cy="3509743"/>
          </a:xfrm>
          <a:prstGeom prst="rect">
            <a:avLst/>
          </a:prstGeom>
          <a:solidFill>
            <a:schemeClr val="accent6">
              <a:lumMod val="60000"/>
              <a:lumOff val="40000"/>
            </a:schemeClr>
          </a:solidFill>
          <a:ln>
            <a:solidFill>
              <a:schemeClr val="accent6">
                <a:lumMod val="50000"/>
              </a:schemeClr>
            </a:solidFill>
          </a:ln>
        </p:spPr>
        <p:txBody>
          <a:bodyPr wrap="square">
            <a:spAutoFit/>
          </a:bodyPr>
          <a:lstStyle/>
          <a:p>
            <a:pPr marL="457200" algn="just">
              <a:lnSpc>
                <a:spcPct val="115000"/>
              </a:lnSpc>
              <a:spcAft>
                <a:spcPts val="1000"/>
              </a:spcAft>
            </a:pPr>
            <a:r>
              <a:rPr lang="es-MX" sz="1500" b="1" dirty="0"/>
              <a:t>Se capacitó mediante cursos al personal Docente y No Docente sobre medidas de higiene y seguridad, desarrollándose los siguientes temas: a) Introducción a la Higiene y Seguridad en el Trabajo, b) Orden y Limpieza – Manipulación de Productos Químicos (SGA) – Uso de Kit </a:t>
            </a:r>
            <a:r>
              <a:rPr lang="es-MX" sz="1500" b="1" dirty="0" err="1"/>
              <a:t>Anitiderrame</a:t>
            </a:r>
            <a:r>
              <a:rPr lang="es-MX" sz="1500" b="1" dirty="0"/>
              <a:t>, c) Riesgo Eléctrico, d) Elementos de Protección Personal, e) Prevención de Sismo – Incendio – Planes de Emergencias, f) Uso de la Voz, g) Manejo Defensivo.</a:t>
            </a:r>
            <a:endParaRPr lang="es-AR" sz="1500" b="1" dirty="0"/>
          </a:p>
          <a:p>
            <a:pPr marL="457200" algn="just">
              <a:lnSpc>
                <a:spcPct val="115000"/>
              </a:lnSpc>
              <a:spcAft>
                <a:spcPts val="1000"/>
              </a:spcAft>
            </a:pPr>
            <a:r>
              <a:rPr lang="es-MX" sz="1500" b="1" dirty="0"/>
              <a:t>Se realizó la entrega de kits-</a:t>
            </a:r>
            <a:r>
              <a:rPr lang="es-MX" sz="1500" b="1" dirty="0" err="1"/>
              <a:t>Covid</a:t>
            </a:r>
            <a:r>
              <a:rPr lang="es-MX" sz="1500" b="1" dirty="0"/>
              <a:t> para todo el personal de la Facultad, como forma de prevenir el contagio. </a:t>
            </a:r>
          </a:p>
          <a:p>
            <a:pPr marL="457200" algn="just">
              <a:lnSpc>
                <a:spcPct val="115000"/>
              </a:lnSpc>
              <a:spcAft>
                <a:spcPts val="1000"/>
              </a:spcAft>
            </a:pPr>
            <a:r>
              <a:rPr lang="es-MX" sz="1500" b="1" dirty="0"/>
              <a:t>Se realizó la entrega de Elementos de Protección Personal (E.P.P) a todo el personal No-docente.</a:t>
            </a:r>
          </a:p>
          <a:p>
            <a:pPr marL="457200" algn="just">
              <a:lnSpc>
                <a:spcPct val="115000"/>
              </a:lnSpc>
              <a:spcAft>
                <a:spcPts val="1000"/>
              </a:spcAft>
            </a:pPr>
            <a:r>
              <a:rPr lang="es-MX" sz="1500" b="1" dirty="0"/>
              <a:t>Se realizó análisis de riesgo de distintas unidades de la Facultad.</a:t>
            </a:r>
          </a:p>
          <a:p>
            <a:pPr marL="457200" lvl="0" algn="just">
              <a:lnSpc>
                <a:spcPct val="115000"/>
              </a:lnSpc>
              <a:spcAft>
                <a:spcPts val="1000"/>
              </a:spcAft>
            </a:pPr>
            <a:r>
              <a:rPr lang="es-MX" sz="1500" b="1" dirty="0"/>
              <a:t>Se obtuvo la renovación del Certificado de Instalaciones Eléctricas del Nucleamiento de Ingeniería en Agrimensura hasta el 21/12/2023 y la renovación de la Habitabilidad y Factibilidad del Nucleamiento de Ingeniería en Agrimensura, de la DPDU.</a:t>
            </a:r>
            <a:endParaRPr lang="es-AR" sz="1500" b="1" dirty="0"/>
          </a:p>
        </p:txBody>
      </p:sp>
      <p:sp>
        <p:nvSpPr>
          <p:cNvPr id="7" name="Marcador de contenido 16"/>
          <p:cNvSpPr txBox="1">
            <a:spLocks/>
          </p:cNvSpPr>
          <p:nvPr/>
        </p:nvSpPr>
        <p:spPr>
          <a:xfrm>
            <a:off x="129682" y="4811169"/>
            <a:ext cx="2384263" cy="600897"/>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4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ES" sz="2000" dirty="0"/>
              <a:t>Higiene y Seguridad</a:t>
            </a:r>
            <a:endParaRPr lang="es-AR" sz="2000" dirty="0"/>
          </a:p>
        </p:txBody>
      </p:sp>
      <p:sp>
        <p:nvSpPr>
          <p:cNvPr id="8" name="Marcador de contenido 16"/>
          <p:cNvSpPr txBox="1">
            <a:spLocks/>
          </p:cNvSpPr>
          <p:nvPr/>
        </p:nvSpPr>
        <p:spPr>
          <a:xfrm>
            <a:off x="129682" y="2377561"/>
            <a:ext cx="2079689" cy="584499"/>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sz="2000" b="1" dirty="0"/>
              <a:t>Pandemia COVID-19</a:t>
            </a:r>
            <a:endParaRPr lang="es-AR" sz="2000" b="1" dirty="0"/>
          </a:p>
        </p:txBody>
      </p:sp>
      <p:sp>
        <p:nvSpPr>
          <p:cNvPr id="9" name="Rectángulo 8"/>
          <p:cNvSpPr/>
          <p:nvPr/>
        </p:nvSpPr>
        <p:spPr>
          <a:xfrm>
            <a:off x="2098429" y="1863238"/>
            <a:ext cx="9630541" cy="1404039"/>
          </a:xfrm>
          <a:prstGeom prst="rect">
            <a:avLst/>
          </a:prstGeom>
          <a:solidFill>
            <a:schemeClr val="accent6">
              <a:lumMod val="75000"/>
            </a:schemeClr>
          </a:solidFill>
          <a:ln>
            <a:solidFill>
              <a:schemeClr val="accent6">
                <a:lumMod val="50000"/>
              </a:schemeClr>
            </a:solidFill>
          </a:ln>
        </p:spPr>
        <p:txBody>
          <a:bodyPr wrap="square">
            <a:spAutoFit/>
          </a:bodyPr>
          <a:lstStyle/>
          <a:p>
            <a:pPr marL="457200" algn="just">
              <a:lnSpc>
                <a:spcPct val="115000"/>
              </a:lnSpc>
              <a:spcAft>
                <a:spcPts val="1000"/>
              </a:spcAft>
            </a:pPr>
            <a:r>
              <a:rPr lang="es-MX" sz="1500" b="1" dirty="0">
                <a:solidFill>
                  <a:schemeClr val="bg1"/>
                </a:solidFill>
              </a:rPr>
              <a:t>Junto con especialistas de UGREMA se participó del Comité de Crisis COVID y el Comité de Especialistas, realizando diversas acciones, colaborando en la revisión de protocolos de actuación y plan de contingencia, protocolos de exámenes presenciales y clases de consulta y de reapertura de las actividades presenciales en los Departamentos, Institutos y Centros de Investigación, entre otros, adecuándolos a las realidades sanitarias imperantes en cada momento.</a:t>
            </a:r>
            <a:endParaRPr lang="es-AR" sz="1500" b="1" dirty="0">
              <a:solidFill>
                <a:schemeClr val="bg1"/>
              </a:solidFill>
            </a:endParaRPr>
          </a:p>
        </p:txBody>
      </p:sp>
      <p:sp>
        <p:nvSpPr>
          <p:cNvPr id="10" name="Título 1">
            <a:extLst>
              <a:ext uri="{FF2B5EF4-FFF2-40B4-BE49-F238E27FC236}">
                <a16:creationId xmlns:a16="http://schemas.microsoft.com/office/drawing/2014/main" id="{8110EBF5-5DB2-4DFF-926E-9B5D06114ED4}"/>
              </a:ext>
            </a:extLst>
          </p:cNvPr>
          <p:cNvSpPr txBox="1">
            <a:spLocks/>
          </p:cNvSpPr>
          <p:nvPr/>
        </p:nvSpPr>
        <p:spPr>
          <a:xfrm>
            <a:off x="392824" y="126330"/>
            <a:ext cx="638776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b="1" dirty="0">
                <a:solidFill>
                  <a:schemeClr val="bg1"/>
                </a:solidFill>
                <a:effectLst>
                  <a:outerShdw blurRad="38100" dist="38100" dir="2700000" algn="tl">
                    <a:srgbClr val="000000">
                      <a:alpha val="43137"/>
                    </a:srgbClr>
                  </a:outerShdw>
                </a:effectLst>
              </a:rPr>
              <a:t>Secretaría Técnica</a:t>
            </a:r>
            <a:endParaRPr lang="es-AR"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6214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933F290-2180-44C7-9972-A500CB40ED85}"/>
              </a:ext>
            </a:extLst>
          </p:cNvPr>
          <p:cNvSpPr txBox="1">
            <a:spLocks/>
          </p:cNvSpPr>
          <p:nvPr/>
        </p:nvSpPr>
        <p:spPr>
          <a:xfrm>
            <a:off x="392824" y="126330"/>
            <a:ext cx="638776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b="1" dirty="0">
                <a:solidFill>
                  <a:schemeClr val="bg1"/>
                </a:solidFill>
                <a:effectLst>
                  <a:outerShdw blurRad="38100" dist="38100" dir="2700000" algn="tl">
                    <a:srgbClr val="000000">
                      <a:alpha val="43137"/>
                    </a:srgbClr>
                  </a:outerShdw>
                </a:effectLst>
              </a:rPr>
              <a:t>Secretaría Técnica</a:t>
            </a:r>
            <a:endParaRPr lang="es-AR" b="1" dirty="0">
              <a:solidFill>
                <a:schemeClr val="bg1"/>
              </a:solidFill>
              <a:effectLst>
                <a:outerShdw blurRad="38100" dist="38100" dir="2700000" algn="tl">
                  <a:srgbClr val="000000">
                    <a:alpha val="43137"/>
                  </a:srgbClr>
                </a:outerShdw>
              </a:effectLst>
            </a:endParaRPr>
          </a:p>
        </p:txBody>
      </p:sp>
      <p:sp>
        <p:nvSpPr>
          <p:cNvPr id="9" name="Rectángulo 8">
            <a:extLst>
              <a:ext uri="{FF2B5EF4-FFF2-40B4-BE49-F238E27FC236}">
                <a16:creationId xmlns:a16="http://schemas.microsoft.com/office/drawing/2014/main" id="{FF462718-3341-476F-87FC-426FDF16A2B4}"/>
              </a:ext>
            </a:extLst>
          </p:cNvPr>
          <p:cNvSpPr/>
          <p:nvPr/>
        </p:nvSpPr>
        <p:spPr>
          <a:xfrm>
            <a:off x="2372139" y="1760360"/>
            <a:ext cx="9356831" cy="4819076"/>
          </a:xfrm>
          <a:prstGeom prst="rect">
            <a:avLst/>
          </a:prstGeom>
          <a:solidFill>
            <a:schemeClr val="accent6">
              <a:lumMod val="40000"/>
              <a:lumOff val="60000"/>
            </a:schemeClr>
          </a:solidFill>
          <a:ln>
            <a:solidFill>
              <a:schemeClr val="accent6">
                <a:lumMod val="50000"/>
              </a:schemeClr>
            </a:solidFill>
          </a:ln>
        </p:spPr>
        <p:txBody>
          <a:bodyPr wrap="square">
            <a:spAutoFit/>
          </a:bodyPr>
          <a:lstStyle/>
          <a:p>
            <a:pPr marL="457200" lvl="0" algn="just">
              <a:lnSpc>
                <a:spcPct val="115000"/>
              </a:lnSpc>
              <a:spcAft>
                <a:spcPts val="1000"/>
              </a:spcAft>
            </a:pPr>
            <a:r>
              <a:rPr lang="es-MX" sz="1500" b="1" dirty="0"/>
              <a:t>Se realizó</a:t>
            </a:r>
            <a:r>
              <a:rPr lang="es-ES" sz="1500" b="1" dirty="0"/>
              <a:t> </a:t>
            </a:r>
            <a:r>
              <a:rPr lang="es-MX" sz="1500" b="1" dirty="0"/>
              <a:t>la medición de puesta a tierra (PAT), verificación de los interruptores diferenciales y continuidad de masas en diferentes edificios de la Facultad de Ingeniería.</a:t>
            </a:r>
            <a:endParaRPr lang="es-AR" sz="1500" b="1" dirty="0"/>
          </a:p>
          <a:p>
            <a:pPr marL="457200">
              <a:lnSpc>
                <a:spcPct val="115000"/>
              </a:lnSpc>
              <a:spcAft>
                <a:spcPts val="0"/>
              </a:spcAft>
            </a:pPr>
            <a:r>
              <a:rPr lang="es-MX" sz="1500" b="1" dirty="0"/>
              <a:t>Se realizó la medición, verificación y control de equipos sometidos a presión de las diferentes Unidades Académicas de la Facultad.</a:t>
            </a:r>
            <a:endParaRPr lang="es-AR" sz="1500" b="1" dirty="0"/>
          </a:p>
          <a:p>
            <a:pPr marL="457200" algn="just">
              <a:lnSpc>
                <a:spcPct val="115000"/>
              </a:lnSpc>
              <a:spcAft>
                <a:spcPts val="1000"/>
              </a:spcAft>
            </a:pPr>
            <a:r>
              <a:rPr lang="es-MX" sz="1500" b="1" dirty="0"/>
              <a:t>Se realizó la recarga de los extintores con fecha de vencimiento en el segundo semestre del 2021 en las distintas unidades de la Facultad.</a:t>
            </a:r>
          </a:p>
          <a:p>
            <a:pPr marL="457200" algn="just">
              <a:lnSpc>
                <a:spcPct val="115000"/>
              </a:lnSpc>
              <a:spcAft>
                <a:spcPts val="1000"/>
              </a:spcAft>
            </a:pPr>
            <a:r>
              <a:rPr lang="es-MX" sz="1500" b="1" dirty="0"/>
              <a:t>Se realizaron pruebas a los nichos hidrantes del Nucleamiento de Ingeniería en Minas.</a:t>
            </a:r>
            <a:endParaRPr lang="es-AR" sz="1500" b="1" dirty="0"/>
          </a:p>
          <a:p>
            <a:pPr marL="457200" algn="just">
              <a:lnSpc>
                <a:spcPct val="115000"/>
              </a:lnSpc>
              <a:spcAft>
                <a:spcPts val="1000"/>
              </a:spcAft>
            </a:pPr>
            <a:r>
              <a:rPr lang="es-MX" sz="1500" b="1" dirty="0"/>
              <a:t>Se renovaron las luces de emergencias del Nucleamiento de Ingeniería en Agrimensura.</a:t>
            </a:r>
            <a:endParaRPr lang="es-AR" sz="1500" b="1" dirty="0"/>
          </a:p>
          <a:p>
            <a:pPr marL="457200" algn="just">
              <a:lnSpc>
                <a:spcPct val="115000"/>
              </a:lnSpc>
              <a:spcAft>
                <a:spcPts val="1000"/>
              </a:spcAft>
            </a:pPr>
            <a:r>
              <a:rPr lang="es-MX" sz="1500" b="1" dirty="0"/>
              <a:t>Se comenzó con el relevamiento de edificios para determinar los sectores con acceso restringido.</a:t>
            </a:r>
            <a:endParaRPr lang="es-AR" sz="1500" b="1" dirty="0"/>
          </a:p>
          <a:p>
            <a:pPr marL="457200" algn="just">
              <a:lnSpc>
                <a:spcPct val="115000"/>
              </a:lnSpc>
              <a:spcAft>
                <a:spcPts val="1000"/>
              </a:spcAft>
            </a:pPr>
            <a:r>
              <a:rPr lang="es-MX" sz="1500" b="1" dirty="0"/>
              <a:t>Se realizó la gestión de residuos peligrosos y de los RSU.</a:t>
            </a:r>
          </a:p>
          <a:p>
            <a:pPr marL="457200" lvl="0" algn="just">
              <a:lnSpc>
                <a:spcPct val="115000"/>
              </a:lnSpc>
              <a:spcAft>
                <a:spcPts val="1000"/>
              </a:spcAft>
            </a:pPr>
            <a:r>
              <a:rPr lang="es-MX" sz="1500" b="1" dirty="0"/>
              <a:t>Se realizó el retiro del 80% de Residuos de Aparatos Eléctricos y Electrónicos (RAEE).  </a:t>
            </a:r>
            <a:endParaRPr lang="es-AR" sz="1500" b="1" dirty="0"/>
          </a:p>
          <a:p>
            <a:pPr marL="457200" algn="just">
              <a:lnSpc>
                <a:spcPct val="115000"/>
              </a:lnSpc>
              <a:spcAft>
                <a:spcPts val="1000"/>
              </a:spcAft>
            </a:pPr>
            <a:r>
              <a:rPr lang="es-MX" sz="1500" b="1" dirty="0"/>
              <a:t>Se realizó la gestión para la desinfección, desratización y desinsectación de los edificios de diferentes unidades de la Facultad de ingeniería. </a:t>
            </a:r>
            <a:endParaRPr lang="es-AR" sz="1500" b="1" dirty="0"/>
          </a:p>
          <a:p>
            <a:pPr marL="457200" algn="just">
              <a:lnSpc>
                <a:spcPct val="115000"/>
              </a:lnSpc>
              <a:spcAft>
                <a:spcPts val="1000"/>
              </a:spcAft>
            </a:pPr>
            <a:r>
              <a:rPr lang="es-MX" sz="1500" b="1" dirty="0"/>
              <a:t>Se realizó el mantenimiento preventivo de ascensores y montacargas.</a:t>
            </a:r>
            <a:endParaRPr lang="es-AR" sz="1500" b="1" dirty="0"/>
          </a:p>
        </p:txBody>
      </p:sp>
      <p:sp>
        <p:nvSpPr>
          <p:cNvPr id="10" name="Marcador de contenido 16">
            <a:extLst>
              <a:ext uri="{FF2B5EF4-FFF2-40B4-BE49-F238E27FC236}">
                <a16:creationId xmlns:a16="http://schemas.microsoft.com/office/drawing/2014/main" id="{3B257A30-2A7A-4D1B-B45E-DA8A044BA528}"/>
              </a:ext>
            </a:extLst>
          </p:cNvPr>
          <p:cNvSpPr txBox="1">
            <a:spLocks/>
          </p:cNvSpPr>
          <p:nvPr/>
        </p:nvSpPr>
        <p:spPr>
          <a:xfrm>
            <a:off x="76674" y="3107060"/>
            <a:ext cx="2384263" cy="600897"/>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4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ES" sz="2000" dirty="0"/>
              <a:t>Higiene y Seguridad</a:t>
            </a:r>
            <a:endParaRPr lang="es-AR" sz="2000" dirty="0"/>
          </a:p>
        </p:txBody>
      </p:sp>
    </p:spTree>
    <p:extLst>
      <p:ext uri="{BB962C8B-B14F-4D97-AF65-F5344CB8AC3E}">
        <p14:creationId xmlns:p14="http://schemas.microsoft.com/office/powerpoint/2010/main" val="926628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6">
            <a:extLst>
              <a:ext uri="{FF2B5EF4-FFF2-40B4-BE49-F238E27FC236}">
                <a16:creationId xmlns:a16="http://schemas.microsoft.com/office/drawing/2014/main" id="{F4A73E70-9954-4C71-9859-91641E2078B6}"/>
              </a:ext>
            </a:extLst>
          </p:cNvPr>
          <p:cNvSpPr txBox="1">
            <a:spLocks/>
          </p:cNvSpPr>
          <p:nvPr/>
        </p:nvSpPr>
        <p:spPr>
          <a:xfrm>
            <a:off x="0" y="3621586"/>
            <a:ext cx="2384262" cy="764771"/>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0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ES" dirty="0"/>
              <a:t>Terremoto 18/01/2021</a:t>
            </a:r>
            <a:endParaRPr lang="es-AR" dirty="0"/>
          </a:p>
        </p:txBody>
      </p:sp>
      <p:sp>
        <p:nvSpPr>
          <p:cNvPr id="8" name="Título 1">
            <a:extLst>
              <a:ext uri="{FF2B5EF4-FFF2-40B4-BE49-F238E27FC236}">
                <a16:creationId xmlns:a16="http://schemas.microsoft.com/office/drawing/2014/main" id="{0933F290-2180-44C7-9972-A500CB40ED85}"/>
              </a:ext>
            </a:extLst>
          </p:cNvPr>
          <p:cNvSpPr txBox="1">
            <a:spLocks/>
          </p:cNvSpPr>
          <p:nvPr/>
        </p:nvSpPr>
        <p:spPr>
          <a:xfrm>
            <a:off x="392824" y="126330"/>
            <a:ext cx="638776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b="1" dirty="0">
                <a:solidFill>
                  <a:schemeClr val="bg1"/>
                </a:solidFill>
                <a:effectLst>
                  <a:outerShdw blurRad="38100" dist="38100" dir="2700000" algn="tl">
                    <a:srgbClr val="000000">
                      <a:alpha val="43137"/>
                    </a:srgbClr>
                  </a:outerShdw>
                </a:effectLst>
              </a:rPr>
              <a:t>Secretaría Técnica</a:t>
            </a:r>
            <a:endParaRPr lang="es-AR" b="1" dirty="0">
              <a:solidFill>
                <a:schemeClr val="bg1"/>
              </a:solidFill>
              <a:effectLst>
                <a:outerShdw blurRad="38100" dist="38100" dir="2700000" algn="tl">
                  <a:srgbClr val="000000">
                    <a:alpha val="43137"/>
                  </a:srgbClr>
                </a:outerShdw>
              </a:effectLst>
            </a:endParaRPr>
          </a:p>
        </p:txBody>
      </p:sp>
      <p:sp>
        <p:nvSpPr>
          <p:cNvPr id="9" name="Rectángulo 8">
            <a:extLst>
              <a:ext uri="{FF2B5EF4-FFF2-40B4-BE49-F238E27FC236}">
                <a16:creationId xmlns:a16="http://schemas.microsoft.com/office/drawing/2014/main" id="{FF462718-3341-476F-87FC-426FDF16A2B4}"/>
              </a:ext>
            </a:extLst>
          </p:cNvPr>
          <p:cNvSpPr/>
          <p:nvPr/>
        </p:nvSpPr>
        <p:spPr>
          <a:xfrm>
            <a:off x="2264994" y="1694100"/>
            <a:ext cx="9476434" cy="5127045"/>
          </a:xfrm>
          <a:prstGeom prst="rect">
            <a:avLst/>
          </a:prstGeom>
          <a:solidFill>
            <a:schemeClr val="accent6">
              <a:lumMod val="40000"/>
              <a:lumOff val="60000"/>
            </a:schemeClr>
          </a:solidFill>
          <a:ln>
            <a:solidFill>
              <a:schemeClr val="accent6">
                <a:lumMod val="50000"/>
              </a:schemeClr>
            </a:solidFill>
          </a:ln>
        </p:spPr>
        <p:txBody>
          <a:bodyPr wrap="square">
            <a:spAutoFit/>
          </a:bodyPr>
          <a:lstStyle/>
          <a:p>
            <a:pPr marL="457200" lvl="0" algn="just">
              <a:lnSpc>
                <a:spcPct val="115000"/>
              </a:lnSpc>
              <a:spcAft>
                <a:spcPts val="1000"/>
              </a:spcAft>
            </a:pPr>
            <a:r>
              <a:rPr lang="es-MX" sz="1500" b="1" dirty="0"/>
              <a:t>Se realizó la reposición de los vidrios de distintas unidades de la Facultad, que sufrieron roturas por el sismo. </a:t>
            </a:r>
          </a:p>
          <a:p>
            <a:pPr marL="457200" algn="just">
              <a:lnSpc>
                <a:spcPct val="115000"/>
              </a:lnSpc>
              <a:spcAft>
                <a:spcPts val="1000"/>
              </a:spcAft>
            </a:pPr>
            <a:r>
              <a:rPr lang="es-MX" sz="1500" b="1" dirty="0"/>
              <a:t>Se obtuvieron resoluciones de la DPDU que permitieron la habilitación de cuatro edificios de la Facultad de Ingeniería: Ala Norte y Ala Sur del Pabellón Central, Bloque Oeste del Edificio de Ingeniería Civil, Bloque Este del Edificio del Nucleamiento de Ingeniería Electromecánica, los que habían sido inhabilitados por la DPDU. Dichas habilitaciones se lograron mediante informes técnicos realizados con la colaboración de los profesionales y docentes Ings. Alberto </a:t>
            </a:r>
            <a:r>
              <a:rPr lang="es-MX" sz="1500" b="1" dirty="0" err="1"/>
              <a:t>Masanet</a:t>
            </a:r>
            <a:r>
              <a:rPr lang="es-MX" sz="1500" b="1" dirty="0"/>
              <a:t> </a:t>
            </a:r>
            <a:r>
              <a:rPr lang="es-MX" sz="1500" b="1" dirty="0" err="1"/>
              <a:t>Yañez</a:t>
            </a:r>
            <a:r>
              <a:rPr lang="es-MX" sz="1500" b="1" dirty="0"/>
              <a:t> y Aldo Carlos Zaragoza, quienes estudiaron y analizaron en detalle el comportamiento post-terremoto de los edificios.</a:t>
            </a:r>
          </a:p>
          <a:p>
            <a:pPr marL="457200" algn="just">
              <a:lnSpc>
                <a:spcPct val="115000"/>
              </a:lnSpc>
              <a:spcAft>
                <a:spcPts val="0"/>
              </a:spcAft>
            </a:pPr>
            <a:r>
              <a:rPr lang="es-MX" sz="1500" b="1" dirty="0"/>
              <a:t>Se realizó el proyecto ejecutivo para la consolidación del edificio nuevo del Departamento de Ingeniería Agronómica en la Unidad Integrada Pocito (UNSJ-INTA), se está a la espera del financiamiento de INTA Nación. </a:t>
            </a:r>
          </a:p>
          <a:p>
            <a:pPr marL="457200" algn="just">
              <a:lnSpc>
                <a:spcPct val="115000"/>
              </a:lnSpc>
              <a:spcAft>
                <a:spcPts val="0"/>
              </a:spcAft>
            </a:pPr>
            <a:endParaRPr lang="es-MX" sz="1500" b="1" dirty="0"/>
          </a:p>
          <a:p>
            <a:pPr marL="457200" lvl="0" algn="just">
              <a:lnSpc>
                <a:spcPct val="115000"/>
              </a:lnSpc>
            </a:pPr>
            <a:r>
              <a:rPr lang="es-MX" sz="1500" b="1" dirty="0"/>
              <a:t>Se realizó proyecto ejecutivo que obtuvo aprobación de la DPDU del Pabellón Central. Dicha obra cuenta con financiamiento parcial (50%) de la SPU</a:t>
            </a:r>
            <a:r>
              <a:rPr lang="es-ES" sz="1500" b="1" dirty="0"/>
              <a:t>.</a:t>
            </a:r>
            <a:endParaRPr lang="es-AR" sz="1500" b="1" dirty="0"/>
          </a:p>
          <a:p>
            <a:pPr marL="457200" algn="just">
              <a:lnSpc>
                <a:spcPct val="115000"/>
              </a:lnSpc>
            </a:pPr>
            <a:r>
              <a:rPr lang="es-MX" sz="1500" b="1" dirty="0"/>
              <a:t> </a:t>
            </a:r>
            <a:endParaRPr lang="es-AR" sz="1500" b="1" dirty="0"/>
          </a:p>
          <a:p>
            <a:pPr marL="457200" lvl="0" algn="just">
              <a:lnSpc>
                <a:spcPct val="115000"/>
              </a:lnSpc>
            </a:pPr>
            <a:r>
              <a:rPr lang="es-MX" sz="1500" b="1" dirty="0"/>
              <a:t>Se realizó proyecto ejecutivo que obtuvo aprobación de la DPDU para la consolidación bloque Oeste del Edificio de Ingeniería Civil. Dicha obra cuenta con financiamiento parcial (50%) de la SPU.</a:t>
            </a:r>
          </a:p>
          <a:p>
            <a:pPr marL="457200" lvl="0" algn="just">
              <a:lnSpc>
                <a:spcPct val="115000"/>
              </a:lnSpc>
            </a:pPr>
            <a:endParaRPr lang="es-MX" sz="1500" b="1" dirty="0"/>
          </a:p>
          <a:p>
            <a:pPr marL="457200" algn="just">
              <a:lnSpc>
                <a:spcPct val="115000"/>
              </a:lnSpc>
            </a:pPr>
            <a:r>
              <a:rPr lang="es-MX" sz="1500" b="1" dirty="0"/>
              <a:t>Se comenzó con la construcción de una nave de estructura de acero y cierre liviano para reubicación de algunas dependencias del Instituto de Automática, obra financiada con recursos del CONICET. Superficie </a:t>
            </a:r>
            <a:endParaRPr lang="es-AR" sz="1500" b="1" dirty="0"/>
          </a:p>
        </p:txBody>
      </p:sp>
    </p:spTree>
    <p:extLst>
      <p:ext uri="{BB962C8B-B14F-4D97-AF65-F5344CB8AC3E}">
        <p14:creationId xmlns:p14="http://schemas.microsoft.com/office/powerpoint/2010/main" val="3387084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6">
            <a:extLst>
              <a:ext uri="{FF2B5EF4-FFF2-40B4-BE49-F238E27FC236}">
                <a16:creationId xmlns:a16="http://schemas.microsoft.com/office/drawing/2014/main" id="{F4A73E70-9954-4C71-9859-91641E2078B6}"/>
              </a:ext>
            </a:extLst>
          </p:cNvPr>
          <p:cNvSpPr txBox="1">
            <a:spLocks/>
          </p:cNvSpPr>
          <p:nvPr/>
        </p:nvSpPr>
        <p:spPr>
          <a:xfrm>
            <a:off x="0" y="2374670"/>
            <a:ext cx="2384262" cy="764771"/>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0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ES" dirty="0"/>
              <a:t>Obras Varias</a:t>
            </a:r>
            <a:endParaRPr lang="es-AR" dirty="0"/>
          </a:p>
        </p:txBody>
      </p:sp>
      <p:sp>
        <p:nvSpPr>
          <p:cNvPr id="8" name="Título 1">
            <a:extLst>
              <a:ext uri="{FF2B5EF4-FFF2-40B4-BE49-F238E27FC236}">
                <a16:creationId xmlns:a16="http://schemas.microsoft.com/office/drawing/2014/main" id="{0933F290-2180-44C7-9972-A500CB40ED85}"/>
              </a:ext>
            </a:extLst>
          </p:cNvPr>
          <p:cNvSpPr txBox="1">
            <a:spLocks/>
          </p:cNvSpPr>
          <p:nvPr/>
        </p:nvSpPr>
        <p:spPr>
          <a:xfrm>
            <a:off x="392824" y="126330"/>
            <a:ext cx="638776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b="1" dirty="0">
                <a:solidFill>
                  <a:schemeClr val="bg1"/>
                </a:solidFill>
                <a:effectLst>
                  <a:outerShdw blurRad="38100" dist="38100" dir="2700000" algn="tl">
                    <a:srgbClr val="000000">
                      <a:alpha val="43137"/>
                    </a:srgbClr>
                  </a:outerShdw>
                </a:effectLst>
              </a:rPr>
              <a:t>Secretaría Técnica</a:t>
            </a:r>
            <a:endParaRPr lang="es-AR" b="1" dirty="0">
              <a:solidFill>
                <a:schemeClr val="bg1"/>
              </a:solidFill>
              <a:effectLst>
                <a:outerShdw blurRad="38100" dist="38100" dir="2700000" algn="tl">
                  <a:srgbClr val="000000">
                    <a:alpha val="43137"/>
                  </a:srgbClr>
                </a:outerShdw>
              </a:effectLst>
            </a:endParaRPr>
          </a:p>
        </p:txBody>
      </p:sp>
      <p:sp>
        <p:nvSpPr>
          <p:cNvPr id="9" name="Rectángulo 8">
            <a:extLst>
              <a:ext uri="{FF2B5EF4-FFF2-40B4-BE49-F238E27FC236}">
                <a16:creationId xmlns:a16="http://schemas.microsoft.com/office/drawing/2014/main" id="{FF462718-3341-476F-87FC-426FDF16A2B4}"/>
              </a:ext>
            </a:extLst>
          </p:cNvPr>
          <p:cNvSpPr/>
          <p:nvPr/>
        </p:nvSpPr>
        <p:spPr>
          <a:xfrm>
            <a:off x="2384262" y="2036791"/>
            <a:ext cx="9344708" cy="2215991"/>
          </a:xfrm>
          <a:prstGeom prst="rect">
            <a:avLst/>
          </a:prstGeom>
          <a:solidFill>
            <a:schemeClr val="accent6">
              <a:lumMod val="60000"/>
              <a:lumOff val="40000"/>
            </a:schemeClr>
          </a:solidFill>
          <a:ln>
            <a:solidFill>
              <a:schemeClr val="accent6">
                <a:lumMod val="50000"/>
              </a:schemeClr>
            </a:solidFill>
          </a:ln>
        </p:spPr>
        <p:txBody>
          <a:bodyPr wrap="square">
            <a:spAutoFit/>
          </a:bodyPr>
          <a:lstStyle/>
          <a:p>
            <a:pPr marL="457200" algn="just">
              <a:lnSpc>
                <a:spcPct val="115000"/>
              </a:lnSpc>
              <a:spcAft>
                <a:spcPts val="0"/>
              </a:spcAft>
            </a:pPr>
            <a:r>
              <a:rPr lang="es-MX" sz="1500" b="1" dirty="0"/>
              <a:t>Se remodeló el Aula 15 del Pabellón Central y del Aula E del Departamento de Ingeniería Civil, para presentación de trabajos finales y tesis de grado.</a:t>
            </a:r>
          </a:p>
          <a:p>
            <a:pPr marL="457200" algn="just">
              <a:lnSpc>
                <a:spcPct val="115000"/>
              </a:lnSpc>
              <a:spcAft>
                <a:spcPts val="0"/>
              </a:spcAft>
            </a:pPr>
            <a:endParaRPr lang="es-MX" sz="1500" b="1" dirty="0"/>
          </a:p>
          <a:p>
            <a:pPr marL="457200" algn="just">
              <a:lnSpc>
                <a:spcPct val="115000"/>
              </a:lnSpc>
              <a:spcAft>
                <a:spcPts val="0"/>
              </a:spcAft>
            </a:pPr>
            <a:r>
              <a:rPr lang="es-MX" sz="1500" b="1" dirty="0"/>
              <a:t>Se realizaron tareas de mantenimiento continuo a través de personal del Departamento de Mantenimiento y Servicios Generales.</a:t>
            </a:r>
          </a:p>
          <a:p>
            <a:pPr marL="457200" algn="just">
              <a:lnSpc>
                <a:spcPct val="115000"/>
              </a:lnSpc>
              <a:spcAft>
                <a:spcPts val="0"/>
              </a:spcAft>
            </a:pPr>
            <a:endParaRPr lang="es-MX" sz="1500" b="1" dirty="0"/>
          </a:p>
          <a:p>
            <a:pPr marL="457200" algn="just">
              <a:lnSpc>
                <a:spcPct val="115000"/>
              </a:lnSpc>
              <a:spcAft>
                <a:spcPts val="0"/>
              </a:spcAft>
            </a:pPr>
            <a:r>
              <a:rPr lang="es-MX" sz="1500" b="1" dirty="0"/>
              <a:t>Se construyó una nueva carpeta de la cubierta de techo y colocación de la membrana con aluminio en todo el edificio </a:t>
            </a:r>
            <a:r>
              <a:rPr lang="es-MX" sz="1500" b="1" dirty="0" err="1"/>
              <a:t>Costantini</a:t>
            </a:r>
            <a:r>
              <a:rPr lang="es-MX" sz="1500" b="1" dirty="0"/>
              <a:t>.</a:t>
            </a:r>
            <a:endParaRPr lang="es-AR" sz="1500" b="1" dirty="0"/>
          </a:p>
        </p:txBody>
      </p:sp>
    </p:spTree>
    <p:extLst>
      <p:ext uri="{BB962C8B-B14F-4D97-AF65-F5344CB8AC3E}">
        <p14:creationId xmlns:p14="http://schemas.microsoft.com/office/powerpoint/2010/main" val="1376337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46125958"/>
              </p:ext>
            </p:extLst>
          </p:nvPr>
        </p:nvGraphicFramePr>
        <p:xfrm>
          <a:off x="838200" y="1825625"/>
          <a:ext cx="10515600" cy="4832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4334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693" y="45041"/>
            <a:ext cx="5628861" cy="1325563"/>
          </a:xfrm>
        </p:spPr>
        <p:txBody>
          <a:bodyPr/>
          <a:lstStyle/>
          <a:p>
            <a:r>
              <a:rPr lang="es-ES" b="1" dirty="0">
                <a:solidFill>
                  <a:schemeClr val="bg1"/>
                </a:solidFill>
                <a:effectLst>
                  <a:outerShdw blurRad="38100" dist="38100" dir="2700000" algn="tl">
                    <a:srgbClr val="000000">
                      <a:alpha val="43137"/>
                    </a:srgbClr>
                  </a:outerShdw>
                </a:effectLst>
              </a:rPr>
              <a:t>Secretaría Académica</a:t>
            </a:r>
            <a:endParaRPr lang="es-AR" b="1" dirty="0">
              <a:solidFill>
                <a:schemeClr val="bg1"/>
              </a:solidFill>
              <a:effectLst>
                <a:outerShdw blurRad="38100" dist="38100" dir="2700000" algn="tl">
                  <a:srgbClr val="000000">
                    <a:alpha val="43137"/>
                  </a:srgbClr>
                </a:outerShdw>
              </a:effectLst>
            </a:endParaRPr>
          </a:p>
        </p:txBody>
      </p:sp>
      <p:sp>
        <p:nvSpPr>
          <p:cNvPr id="14" name="CuadroTexto 13"/>
          <p:cNvSpPr txBox="1"/>
          <p:nvPr/>
        </p:nvSpPr>
        <p:spPr>
          <a:xfrm>
            <a:off x="6364381" y="1694397"/>
            <a:ext cx="5741480" cy="83099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es-ES" sz="1600" dirty="0"/>
              <a:t>Las clases fueron dictadas de forma virtual, respetando protocolos. Luego las actividades fueron mixtas contemplando las clases prácticas, evaluaciones, exámenes y consultas presenciales</a:t>
            </a:r>
            <a:endParaRPr lang="es-AR" sz="1600" dirty="0"/>
          </a:p>
        </p:txBody>
      </p:sp>
      <p:sp>
        <p:nvSpPr>
          <p:cNvPr id="16" name="Rectángulo redondeado 15"/>
          <p:cNvSpPr/>
          <p:nvPr/>
        </p:nvSpPr>
        <p:spPr>
          <a:xfrm>
            <a:off x="1126434" y="1690688"/>
            <a:ext cx="4969566" cy="1113182"/>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t>Situación COVID -2021 - Terremoto</a:t>
            </a:r>
            <a:endParaRPr lang="es-AR" sz="2400" b="1" dirty="0"/>
          </a:p>
        </p:txBody>
      </p:sp>
      <p:sp>
        <p:nvSpPr>
          <p:cNvPr id="17" name="Marcador de contenido 16"/>
          <p:cNvSpPr>
            <a:spLocks noGrp="1"/>
          </p:cNvSpPr>
          <p:nvPr>
            <p:ph idx="1"/>
          </p:nvPr>
        </p:nvSpPr>
        <p:spPr>
          <a:xfrm>
            <a:off x="1139684" y="4278948"/>
            <a:ext cx="4625009" cy="1191384"/>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s-ES" sz="2400" b="1" dirty="0"/>
              <a:t>Formación Docente</a:t>
            </a:r>
            <a:endParaRPr lang="es-AR" sz="2400" b="1" dirty="0"/>
          </a:p>
        </p:txBody>
      </p:sp>
      <p:sp>
        <p:nvSpPr>
          <p:cNvPr id="18" name="Marcador de contenido 16"/>
          <p:cNvSpPr txBox="1">
            <a:spLocks/>
          </p:cNvSpPr>
          <p:nvPr/>
        </p:nvSpPr>
        <p:spPr>
          <a:xfrm>
            <a:off x="1139685" y="5612349"/>
            <a:ext cx="4625009" cy="1191384"/>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sz="2400" b="1" dirty="0"/>
              <a:t>Innovación Académica - Tecnológica</a:t>
            </a:r>
            <a:endParaRPr lang="es-AR" sz="2400" b="1" dirty="0"/>
          </a:p>
        </p:txBody>
      </p:sp>
      <p:sp>
        <p:nvSpPr>
          <p:cNvPr id="19" name="CuadroTexto 18"/>
          <p:cNvSpPr txBox="1"/>
          <p:nvPr/>
        </p:nvSpPr>
        <p:spPr>
          <a:xfrm>
            <a:off x="5670017" y="2866867"/>
            <a:ext cx="4640174" cy="132343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s-ES" sz="1600" dirty="0"/>
              <a:t>Se implementó el módulo de “</a:t>
            </a:r>
            <a:r>
              <a:rPr lang="es-ES" sz="1600" dirty="0" err="1"/>
              <a:t>Preingreso</a:t>
            </a:r>
            <a:r>
              <a:rPr lang="es-ES" sz="1600" dirty="0"/>
              <a:t>”, como así también el curso de “Aprendiendo a utilizar las herramientas del campus virtual”. </a:t>
            </a:r>
          </a:p>
          <a:p>
            <a:pPr algn="just"/>
            <a:r>
              <a:rPr lang="es-ES" sz="1600" dirty="0"/>
              <a:t>Se está trabajando en nuevo convenio de articulación con los colegios secundarios.</a:t>
            </a:r>
            <a:endParaRPr lang="es-AR" sz="1600" dirty="0"/>
          </a:p>
        </p:txBody>
      </p:sp>
      <p:sp>
        <p:nvSpPr>
          <p:cNvPr id="20" name="CuadroTexto 19"/>
          <p:cNvSpPr txBox="1"/>
          <p:nvPr/>
        </p:nvSpPr>
        <p:spPr>
          <a:xfrm>
            <a:off x="10378364" y="2877872"/>
            <a:ext cx="1727498" cy="120032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lvl="0" algn="just"/>
            <a:r>
              <a:rPr lang="es-MX" dirty="0"/>
              <a:t>844 Aspirantes </a:t>
            </a:r>
          </a:p>
          <a:p>
            <a:pPr lvl="0" algn="just"/>
            <a:r>
              <a:rPr lang="es-MX" dirty="0"/>
              <a:t>662 Aprobados</a:t>
            </a:r>
          </a:p>
          <a:p>
            <a:pPr lvl="0" algn="just"/>
            <a:r>
              <a:rPr lang="es-MX" dirty="0"/>
              <a:t>4385 TOTAL </a:t>
            </a:r>
          </a:p>
          <a:p>
            <a:endParaRPr lang="es-AR" dirty="0"/>
          </a:p>
        </p:txBody>
      </p:sp>
      <p:sp>
        <p:nvSpPr>
          <p:cNvPr id="21" name="Marcador de contenido 16"/>
          <p:cNvSpPr txBox="1">
            <a:spLocks/>
          </p:cNvSpPr>
          <p:nvPr/>
        </p:nvSpPr>
        <p:spPr>
          <a:xfrm>
            <a:off x="1126434" y="2945717"/>
            <a:ext cx="4625009" cy="1191384"/>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sz="2400" b="1" dirty="0"/>
              <a:t>Ingreso 2022</a:t>
            </a:r>
            <a:endParaRPr lang="es-AR" sz="2400" b="1" dirty="0"/>
          </a:p>
        </p:txBody>
      </p:sp>
      <p:sp>
        <p:nvSpPr>
          <p:cNvPr id="22" name="CuadroTexto 21"/>
          <p:cNvSpPr txBox="1"/>
          <p:nvPr/>
        </p:nvSpPr>
        <p:spPr>
          <a:xfrm>
            <a:off x="5678554" y="4318617"/>
            <a:ext cx="6427307" cy="1323439"/>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ES" sz="1600" dirty="0"/>
              <a:t>Se fortaleció la formación en </a:t>
            </a:r>
            <a:r>
              <a:rPr lang="es-ES" sz="1600" dirty="0" err="1"/>
              <a:t>EaD</a:t>
            </a:r>
            <a:endParaRPr lang="es-ES" sz="1600" dirty="0"/>
          </a:p>
          <a:p>
            <a:pPr algn="just"/>
            <a:r>
              <a:rPr lang="es-ES" sz="1600" dirty="0"/>
              <a:t>Se capacitaron en formación por competencias (L.MECEK), 22 docentes, referentes de cada carrera de ingeniería.</a:t>
            </a:r>
          </a:p>
          <a:p>
            <a:pPr algn="just"/>
            <a:r>
              <a:rPr lang="es-ES" sz="1600" dirty="0"/>
              <a:t>Se abordaron capacitaciones en temáticas como diversidad, sensibilización en época de pandemia y trabajo en equipo (CUTE)</a:t>
            </a:r>
            <a:endParaRPr lang="es-AR" sz="1600" dirty="0"/>
          </a:p>
        </p:txBody>
      </p:sp>
      <p:sp>
        <p:nvSpPr>
          <p:cNvPr id="24" name="CuadroTexto 23"/>
          <p:cNvSpPr txBox="1"/>
          <p:nvPr/>
        </p:nvSpPr>
        <p:spPr>
          <a:xfrm>
            <a:off x="5670017" y="5823375"/>
            <a:ext cx="6435844" cy="107721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s-AR" sz="1600" dirty="0"/>
              <a:t>La FI se incorporó a la Red-LAB, CONFEDI, comenzando a trabajar en un proyecto institucional de laboratorios remotos junto con el SIED. La FI ganó tres propuestas de Laboratorios Remotos Sincrónicos en la Convocatoria realizada por CONFEDI de </a:t>
            </a:r>
            <a:r>
              <a:rPr lang="es-AR" sz="1600" dirty="0" err="1"/>
              <a:t>Remotización</a:t>
            </a:r>
            <a:r>
              <a:rPr lang="es-AR" sz="1600" dirty="0"/>
              <a:t>, con asignación de recursos.</a:t>
            </a:r>
          </a:p>
        </p:txBody>
      </p:sp>
    </p:spTree>
    <p:extLst>
      <p:ext uri="{BB962C8B-B14F-4D97-AF65-F5344CB8AC3E}">
        <p14:creationId xmlns:p14="http://schemas.microsoft.com/office/powerpoint/2010/main" val="328238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ircle(in)">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ircle(in)">
                                      <p:cBhvr>
                                        <p:cTn id="12" dur="2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circle(in)">
                                      <p:cBhvr>
                                        <p:cTn id="17" dur="20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circle(in)">
                                      <p:cBhvr>
                                        <p:cTn id="22" dur="2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circle(in)">
                                      <p:cBhvr>
                                        <p:cTn id="27"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animBg="1"/>
      <p:bldP spid="20" grpId="0" animBg="1"/>
      <p:bldP spid="22"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p:cNvSpPr txBox="1"/>
          <p:nvPr/>
        </p:nvSpPr>
        <p:spPr>
          <a:xfrm>
            <a:off x="5892732" y="1690688"/>
            <a:ext cx="6073977" cy="132343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es-AR" sz="1600" dirty="0"/>
              <a:t>Se trabaja intensamente para el proceso de acreditación de las carreras: revisión, reformulación y propuesta de nuevos planes de estudio para cada carrera, para mejorar la trayectoria académica de los alumnos y adaptándolos a los requerimientos del medio a los egresados.</a:t>
            </a:r>
          </a:p>
        </p:txBody>
      </p:sp>
      <p:sp>
        <p:nvSpPr>
          <p:cNvPr id="16" name="Rectángulo redondeado 15"/>
          <p:cNvSpPr/>
          <p:nvPr/>
        </p:nvSpPr>
        <p:spPr>
          <a:xfrm>
            <a:off x="1126433" y="1690688"/>
            <a:ext cx="4625007" cy="1113182"/>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t>Acreditación de Carreras</a:t>
            </a:r>
            <a:endParaRPr lang="es-AR" sz="2400" b="1" dirty="0"/>
          </a:p>
        </p:txBody>
      </p:sp>
      <p:sp>
        <p:nvSpPr>
          <p:cNvPr id="17" name="Marcador de contenido 16"/>
          <p:cNvSpPr>
            <a:spLocks noGrp="1"/>
          </p:cNvSpPr>
          <p:nvPr>
            <p:ph idx="1"/>
          </p:nvPr>
        </p:nvSpPr>
        <p:spPr>
          <a:xfrm>
            <a:off x="1126433" y="5202805"/>
            <a:ext cx="4625009" cy="1191384"/>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s-ES" sz="2400" b="1" dirty="0"/>
              <a:t>Egresados</a:t>
            </a:r>
            <a:endParaRPr lang="es-AR" sz="2400" b="1" dirty="0"/>
          </a:p>
        </p:txBody>
      </p:sp>
      <p:sp>
        <p:nvSpPr>
          <p:cNvPr id="19" name="CuadroTexto 18"/>
          <p:cNvSpPr txBox="1"/>
          <p:nvPr/>
        </p:nvSpPr>
        <p:spPr>
          <a:xfrm>
            <a:off x="5892732" y="3187988"/>
            <a:ext cx="6073977" cy="181588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s-AR" sz="1600" dirty="0"/>
              <a:t>Se trabajó y se continúa trabajando sobre el Artículo N°73, Docentes Interinos, Regularización de cargos, se acordó la condición de regularización de 94 cargos docentes, adicionándose a los 261 cargos ya regularizados en el ciclo anterior. En análisis aún hay aproximadamente 65 casos. Asimismo 93 casos fueron informados por la CCUT como que no les corresponde por no cumplir las condiciones establecidas (antigüedad, puntos no genuinos, etc.)</a:t>
            </a:r>
          </a:p>
        </p:txBody>
      </p:sp>
      <p:sp>
        <p:nvSpPr>
          <p:cNvPr id="21" name="Marcador de contenido 16"/>
          <p:cNvSpPr txBox="1">
            <a:spLocks/>
          </p:cNvSpPr>
          <p:nvPr/>
        </p:nvSpPr>
        <p:spPr>
          <a:xfrm>
            <a:off x="1126432" y="3475578"/>
            <a:ext cx="4625009" cy="1191384"/>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sz="2400" b="1" dirty="0"/>
              <a:t>Convenio Colectivo de Trabajo</a:t>
            </a:r>
            <a:endParaRPr lang="es-AR" sz="2400" b="1" dirty="0"/>
          </a:p>
        </p:txBody>
      </p:sp>
      <p:sp>
        <p:nvSpPr>
          <p:cNvPr id="22" name="CuadroTexto 21"/>
          <p:cNvSpPr txBox="1"/>
          <p:nvPr/>
        </p:nvSpPr>
        <p:spPr>
          <a:xfrm>
            <a:off x="5866228" y="5537295"/>
            <a:ext cx="6073979" cy="338554"/>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ES" sz="1600" b="1" dirty="0"/>
              <a:t>En el ciclo lectivo 2020-2021 obtuvieron su título 131 egresados</a:t>
            </a:r>
            <a:r>
              <a:rPr lang="es-ES" sz="1600" dirty="0"/>
              <a:t>.</a:t>
            </a:r>
            <a:endParaRPr lang="es-AR" sz="1600" dirty="0"/>
          </a:p>
        </p:txBody>
      </p:sp>
      <p:sp>
        <p:nvSpPr>
          <p:cNvPr id="11" name="Título 1">
            <a:extLst>
              <a:ext uri="{FF2B5EF4-FFF2-40B4-BE49-F238E27FC236}">
                <a16:creationId xmlns:a16="http://schemas.microsoft.com/office/drawing/2014/main" id="{B70CF898-B36C-4E9F-B2A1-DF54A33987C4}"/>
              </a:ext>
            </a:extLst>
          </p:cNvPr>
          <p:cNvSpPr>
            <a:spLocks noGrp="1"/>
          </p:cNvSpPr>
          <p:nvPr>
            <p:ph type="title"/>
          </p:nvPr>
        </p:nvSpPr>
        <p:spPr>
          <a:xfrm>
            <a:off x="49693" y="45041"/>
            <a:ext cx="5628861" cy="1325563"/>
          </a:xfrm>
        </p:spPr>
        <p:txBody>
          <a:bodyPr/>
          <a:lstStyle/>
          <a:p>
            <a:r>
              <a:rPr lang="es-ES" b="1" dirty="0">
                <a:solidFill>
                  <a:schemeClr val="bg1"/>
                </a:solidFill>
                <a:effectLst>
                  <a:outerShdw blurRad="38100" dist="38100" dir="2700000" algn="tl">
                    <a:srgbClr val="000000">
                      <a:alpha val="43137"/>
                    </a:srgbClr>
                  </a:outerShdw>
                </a:effectLst>
              </a:rPr>
              <a:t>Secretaría Académica</a:t>
            </a:r>
            <a:endParaRPr lang="es-AR"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4826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ircle(in)">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ircle(in)">
                                      <p:cBhvr>
                                        <p:cTn id="12" dur="2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circle(in)">
                                      <p:cBhvr>
                                        <p:cTn id="17"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5807"/>
            <a:ext cx="6686325" cy="1325563"/>
          </a:xfrm>
        </p:spPr>
        <p:txBody>
          <a:bodyPr/>
          <a:lstStyle/>
          <a:p>
            <a:r>
              <a:rPr lang="es-ES" b="1" dirty="0">
                <a:solidFill>
                  <a:schemeClr val="bg1"/>
                </a:solidFill>
                <a:effectLst>
                  <a:outerShdw blurRad="38100" dist="38100" dir="2700000" algn="tl">
                    <a:srgbClr val="000000">
                      <a:alpha val="43137"/>
                    </a:srgbClr>
                  </a:outerShdw>
                </a:effectLst>
              </a:rPr>
              <a:t>Secretaría de Investigaciones</a:t>
            </a:r>
            <a:endParaRPr lang="es-AR" b="1" dirty="0">
              <a:solidFill>
                <a:schemeClr val="bg1"/>
              </a:solidFill>
              <a:effectLst>
                <a:outerShdw blurRad="38100" dist="38100" dir="2700000" algn="tl">
                  <a:srgbClr val="000000">
                    <a:alpha val="43137"/>
                  </a:srgbClr>
                </a:outerShdw>
              </a:effectLst>
            </a:endParaRPr>
          </a:p>
        </p:txBody>
      </p:sp>
      <p:sp>
        <p:nvSpPr>
          <p:cNvPr id="17" name="Marcador de contenido 16"/>
          <p:cNvSpPr>
            <a:spLocks noGrp="1"/>
          </p:cNvSpPr>
          <p:nvPr>
            <p:ph idx="1"/>
          </p:nvPr>
        </p:nvSpPr>
        <p:spPr>
          <a:xfrm>
            <a:off x="855259" y="3144692"/>
            <a:ext cx="4625009" cy="1397141"/>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es-ES" b="1" dirty="0"/>
              <a:t>Financiamiento de las actividades</a:t>
            </a:r>
            <a:endParaRPr lang="es-AR" b="1" dirty="0"/>
          </a:p>
        </p:txBody>
      </p:sp>
      <p:sp>
        <p:nvSpPr>
          <p:cNvPr id="18" name="Marcador de contenido 16"/>
          <p:cNvSpPr txBox="1">
            <a:spLocks/>
          </p:cNvSpPr>
          <p:nvPr/>
        </p:nvSpPr>
        <p:spPr>
          <a:xfrm>
            <a:off x="806472" y="4900036"/>
            <a:ext cx="4625009" cy="1627785"/>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sz="2400" b="1" dirty="0">
                <a:latin typeface="Arial Black" panose="020B0A04020102020204" pitchFamily="34" charset="0"/>
                <a:cs typeface="Mangal" panose="02040503050203030202" pitchFamily="18" charset="0"/>
              </a:rPr>
              <a:t>PROYECTOS</a:t>
            </a:r>
          </a:p>
          <a:p>
            <a:pPr marL="0" indent="0" algn="ctr">
              <a:buFont typeface="Arial" panose="020B0604020202020204" pitchFamily="34" charset="0"/>
              <a:buNone/>
            </a:pPr>
            <a:r>
              <a:rPr lang="es-AR" sz="2000" b="1" dirty="0">
                <a:solidFill>
                  <a:schemeClr val="bg1"/>
                </a:solidFill>
                <a:effectLst/>
                <a:latin typeface="Arial Black" panose="020B0A04020102020204" pitchFamily="34" charset="0"/>
                <a:ea typeface="Times New Roman" panose="02020603050405020304" pitchFamily="18" charset="0"/>
                <a:cs typeface="Mangal" panose="02040503050203030202" pitchFamily="18" charset="0"/>
              </a:rPr>
              <a:t>TOTAL: 201</a:t>
            </a:r>
            <a:endParaRPr lang="es-AR" sz="2000" b="1" dirty="0">
              <a:solidFill>
                <a:schemeClr val="bg1"/>
              </a:solidFill>
            </a:endParaRPr>
          </a:p>
        </p:txBody>
      </p:sp>
      <p:sp>
        <p:nvSpPr>
          <p:cNvPr id="19" name="CuadroTexto 18"/>
          <p:cNvSpPr txBox="1"/>
          <p:nvPr/>
        </p:nvSpPr>
        <p:spPr>
          <a:xfrm>
            <a:off x="5452557" y="1868935"/>
            <a:ext cx="6422701"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s-MX" b="1" cap="all" dirty="0">
                <a:latin typeface="Arial Black" panose="020B0A04020102020204" pitchFamily="34" charset="0"/>
                <a:cs typeface="Mangal" panose="02040503050203030202" pitchFamily="18" charset="0"/>
              </a:rPr>
              <a:t>Veinticuatro Unidades de Investigación y Docencia:</a:t>
            </a:r>
            <a:r>
              <a:rPr lang="es-MX" sz="1600" b="1" dirty="0">
                <a:latin typeface="Arial Black" panose="020B0A04020102020204" pitchFamily="34" charset="0"/>
                <a:cs typeface="Mangal" panose="02040503050203030202" pitchFamily="18" charset="0"/>
              </a:rPr>
              <a:t> </a:t>
            </a:r>
            <a:r>
              <a:rPr lang="es-MX" b="1" cap="all" dirty="0">
                <a:latin typeface="Arial Black" panose="020B0A04020102020204" pitchFamily="34" charset="0"/>
                <a:cs typeface="Mangal" panose="02040503050203030202" pitchFamily="18" charset="0"/>
              </a:rPr>
              <a:t>10</a:t>
            </a:r>
            <a:r>
              <a:rPr lang="es-MX" sz="1600" b="1" dirty="0">
                <a:latin typeface="Arial Black" panose="020B0A04020102020204" pitchFamily="34" charset="0"/>
                <a:cs typeface="Mangal" panose="02040503050203030202" pitchFamily="18" charset="0"/>
              </a:rPr>
              <a:t> Institutos, </a:t>
            </a:r>
            <a:r>
              <a:rPr lang="es-MX" b="1" cap="all" dirty="0">
                <a:latin typeface="Arial Black" panose="020B0A04020102020204" pitchFamily="34" charset="0"/>
                <a:cs typeface="Mangal" panose="02040503050203030202" pitchFamily="18" charset="0"/>
              </a:rPr>
              <a:t>10</a:t>
            </a:r>
            <a:r>
              <a:rPr lang="es-MX" sz="1600" b="1" dirty="0">
                <a:latin typeface="Arial Black" panose="020B0A04020102020204" pitchFamily="34" charset="0"/>
                <a:cs typeface="Mangal" panose="02040503050203030202" pitchFamily="18" charset="0"/>
              </a:rPr>
              <a:t> Departamentos, </a:t>
            </a:r>
            <a:r>
              <a:rPr lang="es-MX" b="1" cap="all" dirty="0">
                <a:latin typeface="Arial Black" panose="020B0A04020102020204" pitchFamily="34" charset="0"/>
                <a:cs typeface="Mangal" panose="02040503050203030202" pitchFamily="18" charset="0"/>
              </a:rPr>
              <a:t>3</a:t>
            </a:r>
            <a:r>
              <a:rPr lang="es-MX" sz="1600" b="1" dirty="0">
                <a:latin typeface="Arial Black" panose="020B0A04020102020204" pitchFamily="34" charset="0"/>
                <a:cs typeface="Mangal" panose="02040503050203030202" pitchFamily="18" charset="0"/>
              </a:rPr>
              <a:t> Centros y </a:t>
            </a:r>
            <a:r>
              <a:rPr lang="es-MX" b="1" cap="all" dirty="0">
                <a:latin typeface="Arial Black" panose="020B0A04020102020204" pitchFamily="34" charset="0"/>
                <a:cs typeface="Mangal" panose="02040503050203030202" pitchFamily="18" charset="0"/>
              </a:rPr>
              <a:t>1</a:t>
            </a:r>
            <a:r>
              <a:rPr lang="es-MX" sz="1600" b="1" dirty="0">
                <a:latin typeface="Arial Black" panose="020B0A04020102020204" pitchFamily="34" charset="0"/>
                <a:cs typeface="Mangal" panose="02040503050203030202" pitchFamily="18" charset="0"/>
              </a:rPr>
              <a:t> Escuela- </a:t>
            </a:r>
            <a:r>
              <a:rPr lang="es-MX" b="1" cap="all" dirty="0">
                <a:latin typeface="Arial Black" panose="020B0A04020102020204" pitchFamily="34" charset="0"/>
                <a:cs typeface="Mangal" panose="02040503050203030202" pitchFamily="18" charset="0"/>
              </a:rPr>
              <a:t>1 </a:t>
            </a:r>
            <a:r>
              <a:rPr lang="es-MX" sz="1600" b="1" dirty="0">
                <a:latin typeface="Arial Black" panose="020B0A04020102020204" pitchFamily="34" charset="0"/>
                <a:cs typeface="Mangal" panose="02040503050203030202" pitchFamily="18" charset="0"/>
              </a:rPr>
              <a:t>Gabinete</a:t>
            </a:r>
            <a:endParaRPr lang="es-AR" sz="1600" dirty="0"/>
          </a:p>
        </p:txBody>
      </p:sp>
      <p:sp>
        <p:nvSpPr>
          <p:cNvPr id="21" name="Marcador de contenido 16"/>
          <p:cNvSpPr txBox="1">
            <a:spLocks/>
          </p:cNvSpPr>
          <p:nvPr/>
        </p:nvSpPr>
        <p:spPr>
          <a:xfrm>
            <a:off x="827549" y="1838806"/>
            <a:ext cx="4625009" cy="1031311"/>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b="1" dirty="0"/>
              <a:t>Unidades de la Facultad de Ingeniería</a:t>
            </a:r>
            <a:endParaRPr lang="es-AR" b="1" dirty="0"/>
          </a:p>
        </p:txBody>
      </p:sp>
      <p:sp>
        <p:nvSpPr>
          <p:cNvPr id="22" name="CuadroTexto 21"/>
          <p:cNvSpPr txBox="1"/>
          <p:nvPr/>
        </p:nvSpPr>
        <p:spPr>
          <a:xfrm>
            <a:off x="5417627" y="3008449"/>
            <a:ext cx="6442469" cy="1354217"/>
          </a:xfrm>
          <a:prstGeom prst="rect">
            <a:avLst/>
          </a:prstGeom>
          <a:solidFill>
            <a:schemeClr val="accent6">
              <a:lumMod val="75000"/>
            </a:schemeClr>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MX" b="1" cap="all" dirty="0">
                <a:solidFill>
                  <a:schemeClr val="bg1"/>
                </a:solidFill>
                <a:latin typeface="Arial Black" panose="020B0A04020102020204" pitchFamily="34" charset="0"/>
                <a:cs typeface="Mangal" panose="02040503050203030202" pitchFamily="18" charset="0"/>
              </a:rPr>
              <a:t>Fondos: </a:t>
            </a:r>
          </a:p>
          <a:p>
            <a:pPr marL="720725"/>
            <a:r>
              <a:rPr lang="es-MX" sz="1600" b="1" dirty="0">
                <a:solidFill>
                  <a:schemeClr val="bg1"/>
                </a:solidFill>
                <a:latin typeface="Arial Black" panose="020B0A04020102020204" pitchFamily="34" charset="0"/>
                <a:cs typeface="Mangal" panose="02040503050203030202" pitchFamily="18" charset="0"/>
              </a:rPr>
              <a:t>-UNSJ,  Facultad de Ingeniería, </a:t>
            </a:r>
          </a:p>
          <a:p>
            <a:pPr marL="720725"/>
            <a:r>
              <a:rPr lang="es-MX" sz="1600" b="1" dirty="0">
                <a:solidFill>
                  <a:schemeClr val="bg1"/>
                </a:solidFill>
                <a:latin typeface="Arial Black" panose="020B0A04020102020204" pitchFamily="34" charset="0"/>
                <a:cs typeface="Mangal" panose="02040503050203030202" pitchFamily="18" charset="0"/>
              </a:rPr>
              <a:t>-Organismos Provinciales,  Nacionales e Internacionales </a:t>
            </a:r>
          </a:p>
          <a:p>
            <a:pPr marL="720725"/>
            <a:r>
              <a:rPr lang="es-MX" sz="1600" b="1" dirty="0">
                <a:solidFill>
                  <a:schemeClr val="bg1"/>
                </a:solidFill>
                <a:latin typeface="Arial Black" panose="020B0A04020102020204" pitchFamily="34" charset="0"/>
                <a:cs typeface="Mangal" panose="02040503050203030202" pitchFamily="18" charset="0"/>
              </a:rPr>
              <a:t>-Convenios</a:t>
            </a:r>
            <a:endParaRPr lang="es-AR" sz="1600" b="1" dirty="0">
              <a:solidFill>
                <a:schemeClr val="bg1"/>
              </a:solidFill>
              <a:latin typeface="Arial Black" panose="020B0A04020102020204" pitchFamily="34" charset="0"/>
              <a:cs typeface="Mangal" panose="02040503050203030202" pitchFamily="18" charset="0"/>
            </a:endParaRPr>
          </a:p>
        </p:txBody>
      </p:sp>
      <p:sp>
        <p:nvSpPr>
          <p:cNvPr id="24" name="CuadroTexto 23"/>
          <p:cNvSpPr txBox="1"/>
          <p:nvPr/>
        </p:nvSpPr>
        <p:spPr>
          <a:xfrm>
            <a:off x="5417628" y="4505679"/>
            <a:ext cx="6442469" cy="233910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spcAft>
                <a:spcPts val="600"/>
              </a:spcAft>
            </a:pPr>
            <a:r>
              <a:rPr lang="es-ES" b="1" cap="all" dirty="0">
                <a:latin typeface="Arial Black" panose="020B0A04020102020204" pitchFamily="34" charset="0"/>
                <a:cs typeface="Mangal" panose="02040503050203030202" pitchFamily="18" charset="0"/>
              </a:rPr>
              <a:t>Convocatoria 2019: 154</a:t>
            </a:r>
            <a:r>
              <a:rPr lang="es-ES" sz="1400" b="1" dirty="0">
                <a:latin typeface="Arial Black" panose="020B0A04020102020204" pitchFamily="34" charset="0"/>
                <a:cs typeface="Mangal" panose="02040503050203030202" pitchFamily="18" charset="0"/>
              </a:rPr>
              <a:t> Proyectos de Investigación UNSJ: - </a:t>
            </a:r>
            <a:r>
              <a:rPr lang="es-ES" b="1" cap="all" dirty="0">
                <a:latin typeface="Arial Black" panose="020B0A04020102020204" pitchFamily="34" charset="0"/>
                <a:cs typeface="Mangal" panose="02040503050203030202" pitchFamily="18" charset="0"/>
              </a:rPr>
              <a:t>84 </a:t>
            </a:r>
            <a:r>
              <a:rPr lang="es-ES" sz="1400" b="1" dirty="0">
                <a:latin typeface="Arial Black" panose="020B0A04020102020204" pitchFamily="34" charset="0"/>
                <a:cs typeface="Mangal" panose="02040503050203030202" pitchFamily="18" charset="0"/>
              </a:rPr>
              <a:t>CICITCA Proyectos de Investigación y Creación (PIC) - </a:t>
            </a:r>
            <a:r>
              <a:rPr lang="es-ES" b="1" cap="all" dirty="0">
                <a:latin typeface="Arial Black" panose="020B0A04020102020204" pitchFamily="34" charset="0"/>
                <a:cs typeface="Mangal" panose="02040503050203030202" pitchFamily="18" charset="0"/>
              </a:rPr>
              <a:t>47</a:t>
            </a:r>
            <a:r>
              <a:rPr lang="es-ES" sz="1400" b="1" dirty="0">
                <a:latin typeface="Arial Black" panose="020B0A04020102020204" pitchFamily="34" charset="0"/>
                <a:cs typeface="Mangal" panose="02040503050203030202" pitchFamily="18" charset="0"/>
              </a:rPr>
              <a:t> Proyectos de Desarrollo Tecnológico y Social (PDTS) - </a:t>
            </a:r>
            <a:r>
              <a:rPr lang="es-ES" b="1" cap="all" dirty="0">
                <a:latin typeface="Arial Black" panose="020B0A04020102020204" pitchFamily="34" charset="0"/>
                <a:cs typeface="Mangal" panose="02040503050203030202" pitchFamily="18" charset="0"/>
              </a:rPr>
              <a:t>23</a:t>
            </a:r>
            <a:r>
              <a:rPr lang="es-ES" sz="1400" b="1" dirty="0">
                <a:latin typeface="Arial Black" panose="020B0A04020102020204" pitchFamily="34" charset="0"/>
                <a:cs typeface="Mangal" panose="02040503050203030202" pitchFamily="18" charset="0"/>
              </a:rPr>
              <a:t> Proyectos de Jóvenes Investigadores (PROJOVI)</a:t>
            </a:r>
          </a:p>
          <a:p>
            <a:pPr algn="just">
              <a:spcAft>
                <a:spcPts val="600"/>
              </a:spcAft>
            </a:pPr>
            <a:r>
              <a:rPr lang="es-MX" b="1" cap="all" dirty="0">
                <a:latin typeface="Arial Black" panose="020B0A04020102020204" pitchFamily="34" charset="0"/>
                <a:cs typeface="Mangal" panose="02040503050203030202" pitchFamily="18" charset="0"/>
              </a:rPr>
              <a:t>Proyecto interno: </a:t>
            </a:r>
            <a:r>
              <a:rPr lang="es-MX" sz="1400" b="1" dirty="0">
                <a:latin typeface="Arial Black" panose="020B0A04020102020204" pitchFamily="34" charset="0"/>
                <a:cs typeface="Mangal" panose="02040503050203030202" pitchFamily="18" charset="0"/>
              </a:rPr>
              <a:t>"Historia, Ingeniería y Genero- Relatos sobre mujeres de la Facultad de Ingeniería“</a:t>
            </a:r>
          </a:p>
          <a:p>
            <a:pPr algn="just">
              <a:spcAft>
                <a:spcPts val="600"/>
              </a:spcAft>
            </a:pPr>
            <a:r>
              <a:rPr lang="es-ES" b="1" cap="all" dirty="0">
                <a:latin typeface="Arial Black" panose="020B0A04020102020204" pitchFamily="34" charset="0"/>
                <a:cs typeface="Mangal" panose="02040503050203030202" pitchFamily="18" charset="0"/>
              </a:rPr>
              <a:t>Otros: </a:t>
            </a:r>
            <a:r>
              <a:rPr lang="es-ES" sz="1400" b="1" dirty="0">
                <a:latin typeface="Arial Black" panose="020B0A04020102020204" pitchFamily="34" charset="0"/>
                <a:cs typeface="Mangal" panose="02040503050203030202" pitchFamily="18" charset="0"/>
              </a:rPr>
              <a:t>SECITI- CONICET- PICT- FONCYT- PIP- IDEA-PROCODAS</a:t>
            </a:r>
          </a:p>
        </p:txBody>
      </p:sp>
      <p:sp>
        <p:nvSpPr>
          <p:cNvPr id="13" name="CuadroTexto 12">
            <a:extLst>
              <a:ext uri="{FF2B5EF4-FFF2-40B4-BE49-F238E27FC236}">
                <a16:creationId xmlns:a16="http://schemas.microsoft.com/office/drawing/2014/main" id="{798DFC41-B59A-F739-93F1-67C9AC6B66EF}"/>
              </a:ext>
            </a:extLst>
          </p:cNvPr>
          <p:cNvSpPr txBox="1"/>
          <p:nvPr/>
        </p:nvSpPr>
        <p:spPr>
          <a:xfrm>
            <a:off x="0" y="1318587"/>
            <a:ext cx="7550126" cy="369332"/>
          </a:xfrm>
          <a:prstGeom prst="rect">
            <a:avLst/>
          </a:prstGeom>
          <a:noFill/>
        </p:spPr>
        <p:txBody>
          <a:bodyPr wrap="square">
            <a:spAutoFit/>
          </a:bodyPr>
          <a:lstStyle/>
          <a:p>
            <a:pPr algn="ctr"/>
            <a:r>
              <a:rPr lang="es-MX" sz="1800" b="1" dirty="0">
                <a:solidFill>
                  <a:schemeClr val="bg1"/>
                </a:solidFill>
                <a:latin typeface="Arial Black" panose="020B0A04020102020204" pitchFamily="34" charset="0"/>
                <a:cs typeface="Mangal" panose="02040503050203030202" pitchFamily="18" charset="0"/>
              </a:rPr>
              <a:t>ACTIVIDADES INVESTIGACIÓN - TRANSFERENCIA </a:t>
            </a:r>
            <a:endParaRPr lang="es-AR" dirty="0">
              <a:solidFill>
                <a:schemeClr val="bg1"/>
              </a:solidFill>
            </a:endParaRPr>
          </a:p>
        </p:txBody>
      </p:sp>
    </p:spTree>
    <p:extLst>
      <p:ext uri="{BB962C8B-B14F-4D97-AF65-F5344CB8AC3E}">
        <p14:creationId xmlns:p14="http://schemas.microsoft.com/office/powerpoint/2010/main" val="1458248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circle(in)">
                                      <p:cBhvr>
                                        <p:cTn id="7" dur="2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circle(in)">
                                      <p:cBhvr>
                                        <p:cTn id="12" dur="20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circle(in)">
                                      <p:cBhvr>
                                        <p:cTn id="17"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arcador de contenido 16"/>
          <p:cNvSpPr>
            <a:spLocks noGrp="1"/>
          </p:cNvSpPr>
          <p:nvPr>
            <p:ph idx="1"/>
          </p:nvPr>
        </p:nvSpPr>
        <p:spPr>
          <a:xfrm>
            <a:off x="716819" y="5335699"/>
            <a:ext cx="4809340" cy="1397141"/>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marL="0" indent="0">
              <a:buNone/>
            </a:pPr>
            <a:r>
              <a:rPr lang="es-ES" sz="3000" b="1" dirty="0"/>
              <a:t>BECAS </a:t>
            </a:r>
            <a:r>
              <a:rPr lang="es-ES" sz="2400" b="1" dirty="0"/>
              <a:t>convocatoria 2020:</a:t>
            </a:r>
          </a:p>
          <a:p>
            <a:pPr marL="0" indent="0">
              <a:buNone/>
            </a:pPr>
            <a:r>
              <a:rPr lang="es-MX" sz="2400" b="1" dirty="0"/>
              <a:t>UNSJ </a:t>
            </a:r>
            <a:r>
              <a:rPr lang="es-AR" sz="2400" b="1" dirty="0"/>
              <a:t>: 22 </a:t>
            </a:r>
            <a:r>
              <a:rPr lang="es-AR" sz="2400" b="1" dirty="0" err="1"/>
              <a:t>est</a:t>
            </a:r>
            <a:r>
              <a:rPr lang="es-AR" sz="2400" b="1" dirty="0"/>
              <a:t>. Avanzados - 2 iniciación</a:t>
            </a:r>
          </a:p>
          <a:p>
            <a:pPr marL="0" indent="0">
              <a:buNone/>
            </a:pPr>
            <a:r>
              <a:rPr lang="es-AR" sz="2400" b="1" dirty="0"/>
              <a:t>EVC-CIN: 20</a:t>
            </a:r>
            <a:endParaRPr lang="es-AR" sz="3000" b="1" dirty="0"/>
          </a:p>
        </p:txBody>
      </p:sp>
      <p:sp>
        <p:nvSpPr>
          <p:cNvPr id="18" name="Marcador de contenido 16"/>
          <p:cNvSpPr txBox="1">
            <a:spLocks/>
          </p:cNvSpPr>
          <p:nvPr/>
        </p:nvSpPr>
        <p:spPr>
          <a:xfrm>
            <a:off x="822835" y="3108859"/>
            <a:ext cx="4682836" cy="2033713"/>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Font typeface="Arial" panose="020B0604020202020204" pitchFamily="34" charset="0"/>
              <a:buNone/>
            </a:pPr>
            <a:r>
              <a:rPr lang="es-MX" sz="1600" b="1" dirty="0">
                <a:latin typeface="Arial Black" panose="020B0A04020102020204" pitchFamily="34" charset="0"/>
                <a:cs typeface="Mangal" panose="02040503050203030202" pitchFamily="18" charset="0"/>
              </a:rPr>
              <a:t>PATENTES AÑO 2021:  </a:t>
            </a:r>
            <a:r>
              <a:rPr lang="es-MX" sz="2400" b="1" dirty="0">
                <a:latin typeface="Arial Black" panose="020B0A04020102020204" pitchFamily="34" charset="0"/>
                <a:cs typeface="Mangal" panose="02040503050203030202" pitchFamily="18" charset="0"/>
              </a:rPr>
              <a:t>3</a:t>
            </a:r>
            <a:endParaRPr lang="es-MX" sz="1600" b="1" dirty="0">
              <a:latin typeface="Arial Black" panose="020B0A04020102020204" pitchFamily="34" charset="0"/>
              <a:cs typeface="Mangal" panose="02040503050203030202" pitchFamily="18" charset="0"/>
            </a:endParaRPr>
          </a:p>
          <a:p>
            <a:pPr marL="0" indent="0" algn="ctr">
              <a:buFont typeface="Arial" panose="020B0604020202020204" pitchFamily="34" charset="0"/>
              <a:buNone/>
            </a:pPr>
            <a:endParaRPr lang="es-AR" sz="700" b="1" dirty="0">
              <a:solidFill>
                <a:schemeClr val="bg1"/>
              </a:solidFill>
            </a:endParaRPr>
          </a:p>
        </p:txBody>
      </p:sp>
      <p:sp>
        <p:nvSpPr>
          <p:cNvPr id="19" name="CuadroTexto 18"/>
          <p:cNvSpPr txBox="1"/>
          <p:nvPr/>
        </p:nvSpPr>
        <p:spPr>
          <a:xfrm>
            <a:off x="5585195" y="1723341"/>
            <a:ext cx="6427307" cy="1538883"/>
          </a:xfrm>
          <a:prstGeom prst="rect">
            <a:avLst/>
          </a:prstGeom>
          <a:solidFill>
            <a:schemeClr val="accent6">
              <a:lumMod val="75000"/>
            </a:schemeClr>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s-MX" sz="2800" b="1" dirty="0">
                <a:solidFill>
                  <a:schemeClr val="bg1"/>
                </a:solidFill>
                <a:latin typeface="Arial Black" panose="020B0A04020102020204" pitchFamily="34" charset="0"/>
                <a:cs typeface="Mangal" panose="02040503050203030202" pitchFamily="18" charset="0"/>
              </a:rPr>
              <a:t>-</a:t>
            </a:r>
            <a:r>
              <a:rPr lang="es-MX" b="1" cap="all" dirty="0">
                <a:solidFill>
                  <a:schemeClr val="bg1"/>
                </a:solidFill>
                <a:latin typeface="Arial Black" panose="020B0A04020102020204" pitchFamily="34" charset="0"/>
                <a:cs typeface="Mangal" panose="02040503050203030202" pitchFamily="18" charset="0"/>
              </a:rPr>
              <a:t>Convenios</a:t>
            </a:r>
            <a:r>
              <a:rPr lang="es-MX" sz="1600" b="1" dirty="0">
                <a:solidFill>
                  <a:schemeClr val="bg1"/>
                </a:solidFill>
                <a:latin typeface="Arial Black" panose="020B0A04020102020204" pitchFamily="34" charset="0"/>
                <a:cs typeface="Mangal" panose="02040503050203030202" pitchFamily="18" charset="0"/>
              </a:rPr>
              <a:t> de cooperación académica, transferencia de tecnología, asesoramiento y asistencia técnica </a:t>
            </a:r>
          </a:p>
          <a:p>
            <a:r>
              <a:rPr lang="es-MX" b="1" cap="all" dirty="0">
                <a:solidFill>
                  <a:schemeClr val="bg1"/>
                </a:solidFill>
                <a:latin typeface="Arial Black" panose="020B0A04020102020204" pitchFamily="34" charset="0"/>
                <a:cs typeface="Mangal" panose="02040503050203030202" pitchFamily="18" charset="0"/>
              </a:rPr>
              <a:t>-Administración:</a:t>
            </a:r>
            <a:r>
              <a:rPr lang="es-MX" sz="1600" b="1" dirty="0">
                <a:solidFill>
                  <a:schemeClr val="bg1"/>
                </a:solidFill>
                <a:latin typeface="Arial Black" panose="020B0A04020102020204" pitchFamily="34" charset="0"/>
                <a:cs typeface="Mangal" panose="02040503050203030202" pitchFamily="18" charset="0"/>
              </a:rPr>
              <a:t> Fundación Universidad Nacional de San Juan y Unidad de Vinculación Tecnológica</a:t>
            </a:r>
            <a:endParaRPr lang="es-AR" sz="1600" b="1" dirty="0">
              <a:solidFill>
                <a:schemeClr val="bg1"/>
              </a:solidFill>
              <a:latin typeface="Arial Black" panose="020B0A04020102020204" pitchFamily="34" charset="0"/>
              <a:cs typeface="Mangal" panose="02040503050203030202" pitchFamily="18" charset="0"/>
            </a:endParaRPr>
          </a:p>
        </p:txBody>
      </p:sp>
      <p:sp>
        <p:nvSpPr>
          <p:cNvPr id="21" name="Marcador de contenido 16"/>
          <p:cNvSpPr txBox="1">
            <a:spLocks/>
          </p:cNvSpPr>
          <p:nvPr/>
        </p:nvSpPr>
        <p:spPr>
          <a:xfrm>
            <a:off x="836087" y="1897673"/>
            <a:ext cx="4682840" cy="1031311"/>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b="1" dirty="0"/>
              <a:t>Actividades de Transferencia de Tecnología: 450</a:t>
            </a:r>
          </a:p>
        </p:txBody>
      </p:sp>
      <p:sp>
        <p:nvSpPr>
          <p:cNvPr id="10" name="Marcador de contenido 16">
            <a:extLst>
              <a:ext uri="{FF2B5EF4-FFF2-40B4-BE49-F238E27FC236}">
                <a16:creationId xmlns:a16="http://schemas.microsoft.com/office/drawing/2014/main" id="{EEDA3589-C237-25E0-F039-0D22E9455C85}"/>
              </a:ext>
            </a:extLst>
          </p:cNvPr>
          <p:cNvSpPr txBox="1">
            <a:spLocks/>
          </p:cNvSpPr>
          <p:nvPr/>
        </p:nvSpPr>
        <p:spPr>
          <a:xfrm>
            <a:off x="5764693" y="5335698"/>
            <a:ext cx="6427307" cy="1397141"/>
          </a:xfrm>
          <a:prstGeom prst="roundRect">
            <a:avLst>
              <a:gd name="adj" fmla="val 14684"/>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s-MX" sz="2200" b="1" dirty="0"/>
              <a:t>Becas de investigación y creación y posgrado de la UNSJ y otras: CONICET, DAAD, POSGRADO, COFINANCIADAS, OTRAS INSTITUCIONES </a:t>
            </a:r>
          </a:p>
          <a:p>
            <a:pPr marL="0" indent="0">
              <a:buNone/>
            </a:pPr>
            <a:r>
              <a:rPr lang="es-AR" sz="2000" b="1" dirty="0"/>
              <a:t>TOTAL: </a:t>
            </a:r>
            <a:r>
              <a:rPr lang="es-AR" b="1" dirty="0"/>
              <a:t>183</a:t>
            </a:r>
            <a:endParaRPr lang="es-MX" sz="2200" b="1" dirty="0"/>
          </a:p>
        </p:txBody>
      </p:sp>
      <p:sp>
        <p:nvSpPr>
          <p:cNvPr id="12" name="Título 1">
            <a:extLst>
              <a:ext uri="{FF2B5EF4-FFF2-40B4-BE49-F238E27FC236}">
                <a16:creationId xmlns:a16="http://schemas.microsoft.com/office/drawing/2014/main" id="{5F76D049-1325-4322-8CE9-355765182FB9}"/>
              </a:ext>
            </a:extLst>
          </p:cNvPr>
          <p:cNvSpPr>
            <a:spLocks noGrp="1"/>
          </p:cNvSpPr>
          <p:nvPr>
            <p:ph type="title"/>
          </p:nvPr>
        </p:nvSpPr>
        <p:spPr>
          <a:xfrm>
            <a:off x="0" y="-55807"/>
            <a:ext cx="6686325" cy="1325563"/>
          </a:xfrm>
        </p:spPr>
        <p:txBody>
          <a:bodyPr/>
          <a:lstStyle/>
          <a:p>
            <a:r>
              <a:rPr lang="es-ES" b="1" dirty="0">
                <a:solidFill>
                  <a:schemeClr val="bg1"/>
                </a:solidFill>
                <a:effectLst>
                  <a:outerShdw blurRad="38100" dist="38100" dir="2700000" algn="tl">
                    <a:srgbClr val="000000">
                      <a:alpha val="43137"/>
                    </a:srgbClr>
                  </a:outerShdw>
                </a:effectLst>
              </a:rPr>
              <a:t>Secretaría de Investigaciones</a:t>
            </a:r>
            <a:endParaRPr lang="es-AR" b="1" dirty="0">
              <a:solidFill>
                <a:schemeClr val="bg1"/>
              </a:solidFill>
              <a:effectLst>
                <a:outerShdw blurRad="38100" dist="38100" dir="2700000" algn="tl">
                  <a:srgbClr val="000000">
                    <a:alpha val="43137"/>
                  </a:srgbClr>
                </a:outerShdw>
              </a:effectLst>
            </a:endParaRPr>
          </a:p>
        </p:txBody>
      </p:sp>
      <p:sp>
        <p:nvSpPr>
          <p:cNvPr id="8" name="CuadroTexto 7">
            <a:extLst>
              <a:ext uri="{FF2B5EF4-FFF2-40B4-BE49-F238E27FC236}">
                <a16:creationId xmlns:a16="http://schemas.microsoft.com/office/drawing/2014/main" id="{7977C8CE-AEAF-4BE6-B3E7-A877332A9EA1}"/>
              </a:ext>
            </a:extLst>
          </p:cNvPr>
          <p:cNvSpPr txBox="1"/>
          <p:nvPr/>
        </p:nvSpPr>
        <p:spPr>
          <a:xfrm>
            <a:off x="5585194" y="3354571"/>
            <a:ext cx="6427307" cy="181588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s-MX" sz="1600" b="1" dirty="0">
                <a:latin typeface="Arial" panose="020B0604020202020204" pitchFamily="34" charset="0"/>
                <a:cs typeface="Arial" panose="020B0604020202020204" pitchFamily="34" charset="0"/>
              </a:rPr>
              <a:t>-</a:t>
            </a:r>
            <a:r>
              <a:rPr lang="es-MX" sz="1600" b="1" dirty="0">
                <a:latin typeface="Arial Black" panose="020B0A04020102020204" pitchFamily="34" charset="0"/>
                <a:cs typeface="Mangal" panose="02040503050203030202" pitchFamily="18" charset="0"/>
              </a:rPr>
              <a:t>DISPOSITIVO PARA AUTOMATIZAR UNA SILLA DE RUEDAS ELÉCTRICA (CONICET- UNSJ) INAUT</a:t>
            </a:r>
          </a:p>
          <a:p>
            <a:r>
              <a:rPr lang="es-MX" sz="1600" b="1" dirty="0">
                <a:latin typeface="Arial Black" panose="020B0A04020102020204" pitchFamily="34" charset="0"/>
                <a:cs typeface="Mangal" panose="02040503050203030202" pitchFamily="18" charset="0"/>
              </a:rPr>
              <a:t>-DISPOSITIVO DISIPADOR DE ENERGÍA SÍSMICA (UNSJ) IMS</a:t>
            </a:r>
          </a:p>
          <a:p>
            <a:r>
              <a:rPr lang="es-MX" sz="1600" b="1" dirty="0">
                <a:latin typeface="Arial Black" panose="020B0A04020102020204" pitchFamily="34" charset="0"/>
                <a:cs typeface="Mangal" panose="02040503050203030202" pitchFamily="18" charset="0"/>
              </a:rPr>
              <a:t>-UNA ABERTURA ERGONÓMICA PARA VIVIENDAS CON EQUIPOS DE COCCION TERMOSOLARES EN ZONAS ARIDAS (UNSJ) IMA</a:t>
            </a:r>
          </a:p>
        </p:txBody>
      </p:sp>
    </p:spTree>
    <p:extLst>
      <p:ext uri="{BB962C8B-B14F-4D97-AF65-F5344CB8AC3E}">
        <p14:creationId xmlns:p14="http://schemas.microsoft.com/office/powerpoint/2010/main" val="266099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circle(in)">
                                      <p:cBhvr>
                                        <p:cTn id="7" dur="2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65864" y="1680970"/>
            <a:ext cx="6144322" cy="928416"/>
          </a:xfrm>
          <a:solidFill>
            <a:schemeClr val="accent6">
              <a:lumMod val="40000"/>
              <a:lumOff val="60000"/>
            </a:schemeClr>
          </a:solidFill>
        </p:spPr>
        <p:txBody>
          <a:bodyPr>
            <a:normAutofit/>
          </a:bodyPr>
          <a:lstStyle/>
          <a:p>
            <a:r>
              <a:rPr lang="es-ES" sz="3600" b="1" dirty="0"/>
              <a:t>DEPARTAMENTO DE POSGRADO </a:t>
            </a:r>
          </a:p>
        </p:txBody>
      </p:sp>
      <p:sp>
        <p:nvSpPr>
          <p:cNvPr id="3" name="Marcador de contenido 16">
            <a:extLst>
              <a:ext uri="{FF2B5EF4-FFF2-40B4-BE49-F238E27FC236}">
                <a16:creationId xmlns:a16="http://schemas.microsoft.com/office/drawing/2014/main" id="{715D7D5F-48E4-CC7C-A8C5-FF5E5DD4AC9F}"/>
              </a:ext>
            </a:extLst>
          </p:cNvPr>
          <p:cNvSpPr txBox="1">
            <a:spLocks/>
          </p:cNvSpPr>
          <p:nvPr/>
        </p:nvSpPr>
        <p:spPr>
          <a:xfrm>
            <a:off x="2966224" y="2799249"/>
            <a:ext cx="6427306" cy="1627785"/>
          </a:xfrm>
          <a:prstGeom prst="roundRect">
            <a:avLst>
              <a:gd name="adj" fmla="val 14684"/>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s-MX" sz="3000" b="1" dirty="0"/>
              <a:t>CARRERAS DE POSGRADO</a:t>
            </a:r>
            <a:r>
              <a:rPr lang="es-MX" sz="2200" b="1" dirty="0"/>
              <a:t>: </a:t>
            </a:r>
            <a:r>
              <a:rPr lang="es-MX" sz="3000" b="1" dirty="0"/>
              <a:t>5 </a:t>
            </a:r>
            <a:r>
              <a:rPr lang="es-MX" sz="2200" b="1" dirty="0"/>
              <a:t>Doctorados, </a:t>
            </a:r>
            <a:r>
              <a:rPr lang="es-MX" sz="3000" b="1" dirty="0"/>
              <a:t>12</a:t>
            </a:r>
            <a:r>
              <a:rPr lang="es-MX" sz="2200" b="1" dirty="0"/>
              <a:t> Maestrías, </a:t>
            </a:r>
            <a:r>
              <a:rPr lang="es-MX" sz="3000" b="1" dirty="0"/>
              <a:t>6 </a:t>
            </a:r>
            <a:r>
              <a:rPr lang="es-MX" sz="2200" b="1" dirty="0"/>
              <a:t>Especializaciones y </a:t>
            </a:r>
            <a:r>
              <a:rPr lang="es-MX" sz="3000" b="1" dirty="0"/>
              <a:t>3</a:t>
            </a:r>
            <a:r>
              <a:rPr lang="es-MX" sz="2200" b="1" dirty="0"/>
              <a:t> Diplomaturas</a:t>
            </a:r>
          </a:p>
          <a:p>
            <a:pPr marL="0" indent="0">
              <a:buNone/>
            </a:pPr>
            <a:r>
              <a:rPr lang="es-MX" sz="2200" b="1" dirty="0"/>
              <a:t>Dictado en el año 2021 más de </a:t>
            </a:r>
            <a:r>
              <a:rPr lang="es-MX" sz="2600" b="1" dirty="0"/>
              <a:t>100</a:t>
            </a:r>
            <a:r>
              <a:rPr lang="es-MX" sz="2200" b="1" dirty="0"/>
              <a:t> cursos de capacitación y perfeccionamiento en el marco del conjunto de carreras. </a:t>
            </a:r>
          </a:p>
        </p:txBody>
      </p:sp>
      <p:sp>
        <p:nvSpPr>
          <p:cNvPr id="4" name="Marcador de contenido 16">
            <a:extLst>
              <a:ext uri="{FF2B5EF4-FFF2-40B4-BE49-F238E27FC236}">
                <a16:creationId xmlns:a16="http://schemas.microsoft.com/office/drawing/2014/main" id="{715D7D5F-48E4-CC7C-A8C5-FF5E5DD4AC9F}"/>
              </a:ext>
            </a:extLst>
          </p:cNvPr>
          <p:cNvSpPr txBox="1">
            <a:spLocks/>
          </p:cNvSpPr>
          <p:nvPr/>
        </p:nvSpPr>
        <p:spPr>
          <a:xfrm>
            <a:off x="2966224" y="4694663"/>
            <a:ext cx="6427306" cy="1984917"/>
          </a:xfrm>
          <a:prstGeom prst="roundRect">
            <a:avLst>
              <a:gd name="adj" fmla="val 14684"/>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nSpc>
                <a:spcPct val="120000"/>
              </a:lnSpc>
              <a:spcBef>
                <a:spcPts val="0"/>
              </a:spcBef>
              <a:buNone/>
            </a:pPr>
            <a:r>
              <a:rPr lang="es-MX" sz="4400" b="1" dirty="0"/>
              <a:t>Alumnos de Posgrado</a:t>
            </a:r>
            <a:r>
              <a:rPr lang="es-MX" sz="2200" b="1" dirty="0"/>
              <a:t>:   </a:t>
            </a:r>
            <a:r>
              <a:rPr lang="es-MX" sz="3800" b="1" dirty="0"/>
              <a:t>242 </a:t>
            </a:r>
          </a:p>
          <a:p>
            <a:pPr marL="0" indent="0">
              <a:lnSpc>
                <a:spcPct val="120000"/>
              </a:lnSpc>
              <a:spcBef>
                <a:spcPts val="0"/>
              </a:spcBef>
              <a:buNone/>
            </a:pPr>
            <a:r>
              <a:rPr lang="es-MX" sz="3300" b="1" dirty="0"/>
              <a:t>Doctorados</a:t>
            </a:r>
            <a:r>
              <a:rPr lang="es-MX" sz="2900" b="1" dirty="0"/>
              <a:t>:  </a:t>
            </a:r>
            <a:r>
              <a:rPr lang="es-MX" sz="3600" b="1" dirty="0"/>
              <a:t>112</a:t>
            </a:r>
          </a:p>
          <a:p>
            <a:pPr marL="0" indent="0">
              <a:lnSpc>
                <a:spcPct val="120000"/>
              </a:lnSpc>
              <a:spcBef>
                <a:spcPts val="0"/>
              </a:spcBef>
              <a:buNone/>
            </a:pPr>
            <a:r>
              <a:rPr lang="es-MX" sz="3300" b="1" dirty="0"/>
              <a:t>Maestrías:</a:t>
            </a:r>
            <a:r>
              <a:rPr lang="es-MX" sz="2200" b="1" dirty="0"/>
              <a:t>  </a:t>
            </a:r>
            <a:r>
              <a:rPr lang="es-MX" sz="3800" b="1" dirty="0"/>
              <a:t>97</a:t>
            </a:r>
          </a:p>
          <a:p>
            <a:pPr marL="0" indent="0">
              <a:lnSpc>
                <a:spcPct val="120000"/>
              </a:lnSpc>
              <a:spcBef>
                <a:spcPts val="0"/>
              </a:spcBef>
              <a:buNone/>
            </a:pPr>
            <a:r>
              <a:rPr lang="es-MX" sz="3300" b="1" dirty="0"/>
              <a:t>Especializaciones:   </a:t>
            </a:r>
            <a:r>
              <a:rPr lang="es-MX" sz="3600" b="1" dirty="0"/>
              <a:t>33</a:t>
            </a:r>
          </a:p>
          <a:p>
            <a:pPr marL="0" indent="0">
              <a:buNone/>
            </a:pPr>
            <a:r>
              <a:rPr lang="es-MX" sz="3300" b="1" dirty="0"/>
              <a:t> </a:t>
            </a:r>
          </a:p>
        </p:txBody>
      </p:sp>
    </p:spTree>
    <p:extLst>
      <p:ext uri="{BB962C8B-B14F-4D97-AF65-F5344CB8AC3E}">
        <p14:creationId xmlns:p14="http://schemas.microsoft.com/office/powerpoint/2010/main" val="2542017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7436"/>
            <a:ext cx="5910469" cy="1325563"/>
          </a:xfrm>
        </p:spPr>
        <p:txBody>
          <a:bodyPr/>
          <a:lstStyle/>
          <a:p>
            <a:r>
              <a:rPr lang="es-ES" b="1" dirty="0">
                <a:solidFill>
                  <a:schemeClr val="bg1"/>
                </a:solidFill>
                <a:effectLst>
                  <a:outerShdw blurRad="38100" dist="38100" dir="2700000" algn="tl">
                    <a:srgbClr val="000000">
                      <a:alpha val="43137"/>
                    </a:srgbClr>
                  </a:outerShdw>
                </a:effectLst>
              </a:rPr>
              <a:t>Secretaría de Extensión</a:t>
            </a:r>
            <a:endParaRPr lang="es-AR" b="1" dirty="0">
              <a:solidFill>
                <a:schemeClr val="bg1"/>
              </a:solidFill>
              <a:effectLst>
                <a:outerShdw blurRad="38100" dist="38100" dir="2700000" algn="tl">
                  <a:srgbClr val="000000">
                    <a:alpha val="43137"/>
                  </a:srgbClr>
                </a:outerShdw>
              </a:effectLst>
            </a:endParaRPr>
          </a:p>
        </p:txBody>
      </p:sp>
      <p:sp>
        <p:nvSpPr>
          <p:cNvPr id="14" name="CuadroTexto 13"/>
          <p:cNvSpPr txBox="1"/>
          <p:nvPr/>
        </p:nvSpPr>
        <p:spPr>
          <a:xfrm>
            <a:off x="5312212" y="1681145"/>
            <a:ext cx="6793647" cy="132343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285750" indent="-285750" algn="just">
              <a:buFont typeface="Arial" panose="020B0604020202020204" pitchFamily="34" charset="0"/>
              <a:buChar char="•"/>
            </a:pPr>
            <a:r>
              <a:rPr lang="es-ES" sz="1600" dirty="0"/>
              <a:t>20 Convenios de Pasantías firmados y otros tantos en proceso.</a:t>
            </a:r>
          </a:p>
          <a:p>
            <a:pPr marL="285750" indent="-285750" algn="just">
              <a:buFont typeface="Arial" panose="020B0604020202020204" pitchFamily="34" charset="0"/>
              <a:buChar char="•"/>
            </a:pPr>
            <a:r>
              <a:rPr lang="es-ES" sz="1600" dirty="0"/>
              <a:t>17 Actas Complementarias Marco de Cooperación firmadas.</a:t>
            </a:r>
          </a:p>
          <a:p>
            <a:pPr marL="285750" indent="-285750" algn="just">
              <a:buFont typeface="Arial" panose="020B0604020202020204" pitchFamily="34" charset="0"/>
              <a:buChar char="•"/>
            </a:pPr>
            <a:r>
              <a:rPr lang="es-ES" sz="1600" dirty="0"/>
              <a:t>53 Actas de Pasantías de estudiantes.</a:t>
            </a:r>
          </a:p>
          <a:p>
            <a:pPr marL="285750" indent="-285750" algn="just">
              <a:buFont typeface="Arial" panose="020B0604020202020204" pitchFamily="34" charset="0"/>
              <a:buChar char="•"/>
            </a:pPr>
            <a:r>
              <a:rPr lang="es-ES" sz="1600" dirty="0"/>
              <a:t>40 Actas de Practicas Profesionales Fin de Carrera.</a:t>
            </a:r>
          </a:p>
          <a:p>
            <a:pPr marL="285750" indent="-285750" algn="just">
              <a:buFont typeface="Arial" panose="020B0604020202020204" pitchFamily="34" charset="0"/>
              <a:buChar char="•"/>
            </a:pPr>
            <a:r>
              <a:rPr lang="es-ES" sz="1600" dirty="0"/>
              <a:t>Actas Complementarias por Dos Tecnicaturas en Barreal.</a:t>
            </a:r>
          </a:p>
        </p:txBody>
      </p:sp>
      <p:sp>
        <p:nvSpPr>
          <p:cNvPr id="16" name="Rectángulo redondeado 15"/>
          <p:cNvSpPr/>
          <p:nvPr/>
        </p:nvSpPr>
        <p:spPr>
          <a:xfrm>
            <a:off x="874645" y="1690688"/>
            <a:ext cx="4625009" cy="1113182"/>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t>Convenios/Actas Complementarias/Pasantías</a:t>
            </a:r>
            <a:endParaRPr lang="es-AR" sz="2400" b="1" dirty="0"/>
          </a:p>
        </p:txBody>
      </p:sp>
      <p:sp>
        <p:nvSpPr>
          <p:cNvPr id="17" name="Marcador de contenido 16"/>
          <p:cNvSpPr>
            <a:spLocks noGrp="1"/>
          </p:cNvSpPr>
          <p:nvPr>
            <p:ph idx="1"/>
          </p:nvPr>
        </p:nvSpPr>
        <p:spPr>
          <a:xfrm>
            <a:off x="834884" y="4278948"/>
            <a:ext cx="4625009" cy="1191384"/>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s-ES" sz="2400" b="1" dirty="0"/>
              <a:t>Escuela de Educación Profesional/PSE</a:t>
            </a:r>
            <a:endParaRPr lang="es-AR" sz="2400" b="1" dirty="0"/>
          </a:p>
        </p:txBody>
      </p:sp>
      <p:sp>
        <p:nvSpPr>
          <p:cNvPr id="18" name="Marcador de contenido 16"/>
          <p:cNvSpPr txBox="1">
            <a:spLocks/>
          </p:cNvSpPr>
          <p:nvPr/>
        </p:nvSpPr>
        <p:spPr>
          <a:xfrm>
            <a:off x="834889" y="5612349"/>
            <a:ext cx="4625009" cy="1191384"/>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sz="2400" b="1" dirty="0"/>
              <a:t>Cursos de Extensión/Jornadas</a:t>
            </a:r>
            <a:endParaRPr lang="es-AR" sz="2400" b="1" dirty="0"/>
          </a:p>
        </p:txBody>
      </p:sp>
      <p:sp>
        <p:nvSpPr>
          <p:cNvPr id="19" name="CuadroTexto 18"/>
          <p:cNvSpPr txBox="1"/>
          <p:nvPr/>
        </p:nvSpPr>
        <p:spPr>
          <a:xfrm>
            <a:off x="5312212" y="3039151"/>
            <a:ext cx="6793647" cy="132343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285750" indent="-285750" algn="just">
              <a:buFont typeface="Arial" panose="020B0604020202020204" pitchFamily="34" charset="0"/>
              <a:buChar char="•"/>
            </a:pPr>
            <a:r>
              <a:rPr lang="es-ES" sz="1600" dirty="0"/>
              <a:t>En Octubre del 2021 se inauguró la Página Web - Facultad de Ingeniería.</a:t>
            </a:r>
          </a:p>
          <a:p>
            <a:pPr marL="285750" indent="-285750" algn="just">
              <a:buFont typeface="Arial" panose="020B0604020202020204" pitchFamily="34" charset="0"/>
              <a:buChar char="•"/>
            </a:pPr>
            <a:r>
              <a:rPr lang="es-AR" sz="1600" dirty="0"/>
              <a:t>Redes Sociales para informar los diversos eventos, ofertas académicas, de investigación, extensión, avisos, entre otras.</a:t>
            </a:r>
          </a:p>
          <a:p>
            <a:pPr marL="285750" indent="-285750" algn="just">
              <a:buFont typeface="Arial" panose="020B0604020202020204" pitchFamily="34" charset="0"/>
              <a:buChar char="•"/>
            </a:pPr>
            <a:r>
              <a:rPr lang="es-AR" sz="1600" dirty="0"/>
              <a:t>Se mantuvo contrato con 10 pautas publicitarias para difusión de las diversas actividades desarrolladas por la Facultad de Ingeniería.</a:t>
            </a:r>
          </a:p>
        </p:txBody>
      </p:sp>
      <p:sp>
        <p:nvSpPr>
          <p:cNvPr id="21" name="Marcador de contenido 16"/>
          <p:cNvSpPr txBox="1">
            <a:spLocks/>
          </p:cNvSpPr>
          <p:nvPr/>
        </p:nvSpPr>
        <p:spPr>
          <a:xfrm>
            <a:off x="861394" y="2945717"/>
            <a:ext cx="4625009" cy="1191384"/>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sz="2400" b="1" dirty="0"/>
              <a:t>Comunicación/Imprenta </a:t>
            </a:r>
            <a:endParaRPr lang="es-AR" sz="2400" b="1" dirty="0"/>
          </a:p>
        </p:txBody>
      </p:sp>
      <p:sp>
        <p:nvSpPr>
          <p:cNvPr id="22" name="CuadroTexto 21"/>
          <p:cNvSpPr txBox="1"/>
          <p:nvPr/>
        </p:nvSpPr>
        <p:spPr>
          <a:xfrm>
            <a:off x="5312213" y="4398129"/>
            <a:ext cx="6793648" cy="1077218"/>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ES" sz="1600" dirty="0"/>
              <a:t>En el </a:t>
            </a:r>
            <a:r>
              <a:rPr lang="es-ES" sz="1600" b="1" dirty="0"/>
              <a:t>“Programa Universitario de Escuelas de Educación Profesional”</a:t>
            </a:r>
            <a:r>
              <a:rPr lang="es-ES" sz="1600" dirty="0"/>
              <a:t>, la Facultad de Ingeniería desarrolla </a:t>
            </a:r>
            <a:r>
              <a:rPr lang="es-ES" sz="1600" b="1" dirty="0"/>
              <a:t>Cuatro Diplomaturas</a:t>
            </a:r>
            <a:r>
              <a:rPr lang="es-ES" sz="1600" dirty="0"/>
              <a:t>, dos por el Departamento de Electrónica y Automática y dos por el Departamento de Ingeniería Agronómica.</a:t>
            </a:r>
            <a:endParaRPr lang="es-AR" sz="1600" dirty="0"/>
          </a:p>
        </p:txBody>
      </p:sp>
      <p:sp>
        <p:nvSpPr>
          <p:cNvPr id="24" name="CuadroTexto 23"/>
          <p:cNvSpPr txBox="1"/>
          <p:nvPr/>
        </p:nvSpPr>
        <p:spPr>
          <a:xfrm>
            <a:off x="5312213" y="5519817"/>
            <a:ext cx="6793648" cy="132343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285750" indent="-285750" algn="just">
              <a:buFont typeface="Arial" panose="020B0604020202020204" pitchFamily="34" charset="0"/>
              <a:buChar char="•"/>
            </a:pPr>
            <a:r>
              <a:rPr lang="es-AR" sz="1600" dirty="0"/>
              <a:t>Se aprobaron y dictaron 27 Cursos de Extensión en la Facultad de Ingeniería.</a:t>
            </a:r>
          </a:p>
          <a:p>
            <a:pPr marL="285750" indent="-285750" algn="just">
              <a:buFont typeface="Arial" panose="020B0604020202020204" pitchFamily="34" charset="0"/>
              <a:buChar char="•"/>
            </a:pPr>
            <a:r>
              <a:rPr lang="es-AR" sz="1600" dirty="0"/>
              <a:t>Dos Jornadas de Estudiantes de Ingeniería Electrónica-Bioingeniería y otra de Química.</a:t>
            </a:r>
          </a:p>
          <a:p>
            <a:pPr marL="285750" indent="-285750" algn="just">
              <a:buFont typeface="Arial" panose="020B0604020202020204" pitchFamily="34" charset="0"/>
              <a:buChar char="•"/>
            </a:pPr>
            <a:r>
              <a:rPr lang="es-AR" sz="1600" dirty="0"/>
              <a:t>Facultad Abierta de Ingeniería se recibieron más de 600 alumnos de diversos Colegios Secundarios de nuestra Provincia.</a:t>
            </a:r>
          </a:p>
        </p:txBody>
      </p:sp>
    </p:spTree>
    <p:extLst>
      <p:ext uri="{BB962C8B-B14F-4D97-AF65-F5344CB8AC3E}">
        <p14:creationId xmlns:p14="http://schemas.microsoft.com/office/powerpoint/2010/main" val="112121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ircle(in)">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ircle(in)">
                                      <p:cBhvr>
                                        <p:cTn id="12" dur="2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circle(in)">
                                      <p:cBhvr>
                                        <p:cTn id="17" dur="2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circle(in)">
                                      <p:cBhvr>
                                        <p:cTn id="22"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animBg="1"/>
      <p:bldP spid="22"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686" y="1523992"/>
            <a:ext cx="12362329" cy="696318"/>
          </a:xfrm>
        </p:spPr>
        <p:txBody>
          <a:bodyPr>
            <a:normAutofit/>
          </a:bodyPr>
          <a:lstStyle/>
          <a:p>
            <a:pPr algn="ctr"/>
            <a:r>
              <a:rPr lang="es-MX" sz="1800" dirty="0"/>
              <a:t>Las actividades estuvieron centradas en la </a:t>
            </a:r>
            <a:r>
              <a:rPr lang="es-MX" sz="1800" b="1" u="sng" dirty="0" err="1"/>
              <a:t>revinculación</a:t>
            </a:r>
            <a:r>
              <a:rPr lang="es-MX" sz="1800" b="1" u="sng" dirty="0"/>
              <a:t> del estudiantado con la Facultad</a:t>
            </a:r>
            <a:r>
              <a:rPr lang="es-MX" sz="1800" dirty="0"/>
              <a:t> luego de un año y medio sin presencialidad.</a:t>
            </a:r>
            <a:endParaRPr lang="es-AR" sz="1800" dirty="0"/>
          </a:p>
        </p:txBody>
      </p:sp>
      <p:sp>
        <p:nvSpPr>
          <p:cNvPr id="3" name="Marcador de contenido 2"/>
          <p:cNvSpPr>
            <a:spLocks noGrp="1"/>
          </p:cNvSpPr>
          <p:nvPr>
            <p:ph idx="1"/>
          </p:nvPr>
        </p:nvSpPr>
        <p:spPr>
          <a:xfrm>
            <a:off x="2506027" y="4398835"/>
            <a:ext cx="9321033" cy="1399323"/>
          </a:xfrm>
          <a:solidFill>
            <a:schemeClr val="accent6">
              <a:lumMod val="75000"/>
            </a:schemeClr>
          </a:solidFill>
          <a:ln>
            <a:solidFill>
              <a:schemeClr val="accent6">
                <a:lumMod val="50000"/>
              </a:schemeClr>
            </a:solidFill>
          </a:ln>
        </p:spPr>
        <p:txBody>
          <a:bodyPr>
            <a:noAutofit/>
          </a:bodyPr>
          <a:lstStyle/>
          <a:p>
            <a:pPr marL="92075" lvl="0" indent="-92075" algn="just">
              <a:lnSpc>
                <a:spcPct val="100000"/>
              </a:lnSpc>
              <a:spcBef>
                <a:spcPts val="0"/>
              </a:spcBef>
            </a:pPr>
            <a:r>
              <a:rPr lang="es-ES" sz="1500" dirty="0">
                <a:solidFill>
                  <a:schemeClr val="bg1"/>
                </a:solidFill>
              </a:rPr>
              <a:t>Se gestionó la logística para la </a:t>
            </a:r>
            <a:r>
              <a:rPr lang="es-ES" sz="1500" b="1" dirty="0">
                <a:solidFill>
                  <a:schemeClr val="bg1"/>
                </a:solidFill>
              </a:rPr>
              <a:t>Jornada de Cierre de Tutorías Universitarias en El Palomar donde asistieron los ingresantes del año 202</a:t>
            </a:r>
            <a:r>
              <a:rPr lang="es-ES" sz="1500" dirty="0">
                <a:solidFill>
                  <a:schemeClr val="bg1"/>
                </a:solidFill>
              </a:rPr>
              <a:t>1. Para la misma se elaboraron </a:t>
            </a:r>
            <a:r>
              <a:rPr lang="es-ES" sz="1500" b="1" dirty="0">
                <a:solidFill>
                  <a:schemeClr val="bg1"/>
                </a:solidFill>
              </a:rPr>
              <a:t>remeras institucionales.</a:t>
            </a:r>
            <a:endParaRPr lang="es-AR" sz="1500" b="1" dirty="0">
              <a:solidFill>
                <a:schemeClr val="bg1"/>
              </a:solidFill>
            </a:endParaRPr>
          </a:p>
          <a:p>
            <a:pPr marL="92075" lvl="0" indent="-92075" algn="just">
              <a:lnSpc>
                <a:spcPct val="100000"/>
              </a:lnSpc>
              <a:spcBef>
                <a:spcPts val="0"/>
              </a:spcBef>
            </a:pPr>
            <a:r>
              <a:rPr lang="es-ES" sz="1500" dirty="0">
                <a:solidFill>
                  <a:schemeClr val="bg1"/>
                </a:solidFill>
              </a:rPr>
              <a:t>Se elaboró una </a:t>
            </a:r>
            <a:r>
              <a:rPr lang="es-ES" sz="1500" b="1" dirty="0">
                <a:solidFill>
                  <a:schemeClr val="bg1"/>
                </a:solidFill>
              </a:rPr>
              <a:t>encuesta institucional para estudiantes para Evaluar la Actividad Académica del Segundo Semestre 2021</a:t>
            </a:r>
            <a:r>
              <a:rPr lang="es-ES" sz="1500" dirty="0">
                <a:solidFill>
                  <a:schemeClr val="bg1"/>
                </a:solidFill>
              </a:rPr>
              <a:t>. La encuesta fue realizada con el asesoramiento del CUTE a través de la Dra. Ana María Graffigna </a:t>
            </a:r>
          </a:p>
          <a:p>
            <a:pPr marL="92075" indent="-92075" algn="just">
              <a:lnSpc>
                <a:spcPct val="100000"/>
              </a:lnSpc>
              <a:spcBef>
                <a:spcPts val="0"/>
              </a:spcBef>
            </a:pPr>
            <a:r>
              <a:rPr lang="es-ES" sz="1500" dirty="0">
                <a:solidFill>
                  <a:schemeClr val="bg1"/>
                </a:solidFill>
              </a:rPr>
              <a:t>Se gestionó el pago mensual de </a:t>
            </a:r>
            <a:r>
              <a:rPr lang="es-ES" sz="1500" b="1" dirty="0">
                <a:solidFill>
                  <a:schemeClr val="bg1"/>
                </a:solidFill>
              </a:rPr>
              <a:t>25 tutorías universitarias y de 1 tutor acompañant</a:t>
            </a:r>
            <a:r>
              <a:rPr lang="es-ES" sz="1500" dirty="0">
                <a:solidFill>
                  <a:schemeClr val="bg1"/>
                </a:solidFill>
              </a:rPr>
              <a:t>e, sumando para el año </a:t>
            </a:r>
            <a:r>
              <a:rPr lang="es-ES" sz="1500" b="1" dirty="0">
                <a:solidFill>
                  <a:schemeClr val="bg1"/>
                </a:solidFill>
              </a:rPr>
              <a:t>2022 tres (3) tutores</a:t>
            </a:r>
            <a:r>
              <a:rPr lang="es-ES" sz="1500" dirty="0">
                <a:solidFill>
                  <a:schemeClr val="bg1"/>
                </a:solidFill>
              </a:rPr>
              <a:t> más. </a:t>
            </a:r>
            <a:endParaRPr lang="es-AR" sz="1500" dirty="0">
              <a:solidFill>
                <a:schemeClr val="bg1"/>
              </a:solidFill>
            </a:endParaRPr>
          </a:p>
        </p:txBody>
      </p:sp>
      <p:sp>
        <p:nvSpPr>
          <p:cNvPr id="4" name="Título 1"/>
          <p:cNvSpPr txBox="1">
            <a:spLocks/>
          </p:cNvSpPr>
          <p:nvPr/>
        </p:nvSpPr>
        <p:spPr>
          <a:xfrm>
            <a:off x="129580" y="126330"/>
            <a:ext cx="638776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b="1" dirty="0">
                <a:solidFill>
                  <a:schemeClr val="bg1"/>
                </a:solidFill>
                <a:effectLst>
                  <a:outerShdw blurRad="38100" dist="38100" dir="2700000" algn="tl">
                    <a:srgbClr val="000000">
                      <a:alpha val="43137"/>
                    </a:srgbClr>
                  </a:outerShdw>
                </a:effectLst>
              </a:rPr>
              <a:t>Secretaría de Asuntos Estudiantiles</a:t>
            </a:r>
            <a:endParaRPr lang="es-AR" b="1" dirty="0">
              <a:solidFill>
                <a:schemeClr val="bg1"/>
              </a:solidFill>
              <a:effectLst>
                <a:outerShdw blurRad="38100" dist="38100" dir="2700000" algn="tl">
                  <a:srgbClr val="000000">
                    <a:alpha val="43137"/>
                  </a:srgbClr>
                </a:outerShdw>
              </a:effectLst>
            </a:endParaRPr>
          </a:p>
        </p:txBody>
      </p:sp>
      <p:sp>
        <p:nvSpPr>
          <p:cNvPr id="6" name="Marcador de contenido 16"/>
          <p:cNvSpPr txBox="1">
            <a:spLocks/>
          </p:cNvSpPr>
          <p:nvPr/>
        </p:nvSpPr>
        <p:spPr>
          <a:xfrm>
            <a:off x="73202" y="3014014"/>
            <a:ext cx="2384262" cy="764771"/>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0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ES" dirty="0"/>
              <a:t>Acciones para estudiantes</a:t>
            </a:r>
            <a:endParaRPr lang="es-AR" dirty="0"/>
          </a:p>
        </p:txBody>
      </p:sp>
      <p:sp>
        <p:nvSpPr>
          <p:cNvPr id="7" name="Marcador de contenido 16"/>
          <p:cNvSpPr txBox="1">
            <a:spLocks/>
          </p:cNvSpPr>
          <p:nvPr/>
        </p:nvSpPr>
        <p:spPr>
          <a:xfrm>
            <a:off x="107926" y="4660670"/>
            <a:ext cx="2384263" cy="600897"/>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4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ES" sz="2000" dirty="0"/>
              <a:t>CUTE</a:t>
            </a:r>
            <a:endParaRPr lang="es-AR" sz="2000" dirty="0"/>
          </a:p>
        </p:txBody>
      </p:sp>
      <p:sp>
        <p:nvSpPr>
          <p:cNvPr id="8" name="Marcador de contenido 16"/>
          <p:cNvSpPr txBox="1">
            <a:spLocks/>
          </p:cNvSpPr>
          <p:nvPr/>
        </p:nvSpPr>
        <p:spPr>
          <a:xfrm>
            <a:off x="129580" y="2064786"/>
            <a:ext cx="2079689" cy="584499"/>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s-ES" sz="2000" b="1" dirty="0"/>
              <a:t>Acceso a Becas</a:t>
            </a:r>
            <a:endParaRPr lang="es-AR" sz="2000" b="1" dirty="0"/>
          </a:p>
        </p:txBody>
      </p:sp>
      <p:sp>
        <p:nvSpPr>
          <p:cNvPr id="9" name="Rectángulo 8"/>
          <p:cNvSpPr/>
          <p:nvPr/>
        </p:nvSpPr>
        <p:spPr>
          <a:xfrm>
            <a:off x="2506027" y="2095287"/>
            <a:ext cx="9333783" cy="553998"/>
          </a:xfrm>
          <a:prstGeom prst="rect">
            <a:avLst/>
          </a:prstGeom>
          <a:solidFill>
            <a:schemeClr val="accent6">
              <a:lumMod val="75000"/>
            </a:schemeClr>
          </a:solidFill>
          <a:ln>
            <a:solidFill>
              <a:schemeClr val="accent6">
                <a:lumMod val="50000"/>
              </a:schemeClr>
            </a:solidFill>
          </a:ln>
        </p:spPr>
        <p:txBody>
          <a:bodyPr wrap="square">
            <a:spAutoFit/>
          </a:bodyPr>
          <a:lstStyle/>
          <a:p>
            <a:pPr marL="92075" lvl="0" indent="-92075" algn="just">
              <a:lnSpc>
                <a:spcPct val="100000"/>
              </a:lnSpc>
              <a:buFont typeface="Arial" panose="020B0604020202020204" pitchFamily="34" charset="0"/>
              <a:buChar char="•"/>
            </a:pPr>
            <a:r>
              <a:rPr lang="es-ES" sz="1500" dirty="0">
                <a:solidFill>
                  <a:schemeClr val="bg1"/>
                </a:solidFill>
              </a:rPr>
              <a:t>Se reactivó la entrega de </a:t>
            </a:r>
            <a:r>
              <a:rPr lang="es-ES" sz="1500" b="1" dirty="0">
                <a:solidFill>
                  <a:schemeClr val="bg1"/>
                </a:solidFill>
              </a:rPr>
              <a:t>becas de fotocopias y de desayuno.</a:t>
            </a:r>
            <a:endParaRPr lang="es-AR" sz="1500" b="1" dirty="0">
              <a:solidFill>
                <a:schemeClr val="bg1"/>
              </a:solidFill>
            </a:endParaRPr>
          </a:p>
          <a:p>
            <a:pPr marL="92075" lvl="0" indent="-92075" algn="just">
              <a:lnSpc>
                <a:spcPct val="100000"/>
              </a:lnSpc>
              <a:buFont typeface="Arial" panose="020B0604020202020204" pitchFamily="34" charset="0"/>
              <a:buChar char="•"/>
            </a:pPr>
            <a:r>
              <a:rPr lang="es-ES" sz="1500" dirty="0">
                <a:solidFill>
                  <a:schemeClr val="bg1"/>
                </a:solidFill>
              </a:rPr>
              <a:t>Se trabajó para la entrega de los </a:t>
            </a:r>
            <a:r>
              <a:rPr lang="es-ES" sz="1500" b="1" dirty="0">
                <a:solidFill>
                  <a:schemeClr val="bg1"/>
                </a:solidFill>
              </a:rPr>
              <a:t>chips de conectividad</a:t>
            </a:r>
            <a:r>
              <a:rPr lang="es-ES" sz="1500" dirty="0">
                <a:solidFill>
                  <a:schemeClr val="bg1"/>
                </a:solidFill>
              </a:rPr>
              <a:t>.</a:t>
            </a:r>
            <a:endParaRPr lang="es-AR" sz="1500" dirty="0">
              <a:solidFill>
                <a:schemeClr val="bg1"/>
              </a:solidFill>
            </a:endParaRPr>
          </a:p>
        </p:txBody>
      </p:sp>
      <p:sp>
        <p:nvSpPr>
          <p:cNvPr id="10" name="Rectángulo 9"/>
          <p:cNvSpPr/>
          <p:nvPr/>
        </p:nvSpPr>
        <p:spPr>
          <a:xfrm>
            <a:off x="2506027" y="5934270"/>
            <a:ext cx="9333783" cy="784830"/>
          </a:xfrm>
          <a:prstGeom prst="rect">
            <a:avLst/>
          </a:prstGeom>
          <a:solidFill>
            <a:schemeClr val="accent6">
              <a:lumMod val="60000"/>
              <a:lumOff val="40000"/>
            </a:schemeClr>
          </a:solidFill>
          <a:ln>
            <a:solidFill>
              <a:schemeClr val="accent6">
                <a:lumMod val="50000"/>
              </a:schemeClr>
            </a:solidFill>
          </a:ln>
        </p:spPr>
        <p:txBody>
          <a:bodyPr wrap="square">
            <a:spAutoFit/>
          </a:bodyPr>
          <a:lstStyle/>
          <a:p>
            <a:pPr marL="92075" indent="-92075" algn="just">
              <a:buFont typeface="Arial" panose="020B0604020202020204" pitchFamily="34" charset="0"/>
              <a:buChar char="•"/>
            </a:pPr>
            <a:r>
              <a:rPr lang="es-ES" sz="1500" dirty="0"/>
              <a:t>Se desarrolló la </a:t>
            </a:r>
            <a:r>
              <a:rPr lang="es-ES" sz="1500" b="1" dirty="0"/>
              <a:t>Jornada por la Identidad en el día Nacional del Derecho a la Identidad</a:t>
            </a:r>
            <a:r>
              <a:rPr lang="es-ES" sz="1500" dirty="0"/>
              <a:t>, el día 22 de octubre de 2021.</a:t>
            </a:r>
            <a:endParaRPr lang="es-AR" sz="1500" dirty="0"/>
          </a:p>
          <a:p>
            <a:pPr marL="92075" lvl="0" indent="-92075" algn="just">
              <a:buFont typeface="Arial" panose="020B0604020202020204" pitchFamily="34" charset="0"/>
              <a:buChar char="•"/>
            </a:pPr>
            <a:r>
              <a:rPr lang="es-ES" sz="1500" dirty="0"/>
              <a:t>Se colabora en actividades de </a:t>
            </a:r>
            <a:r>
              <a:rPr lang="es-ES" sz="1500" b="1" dirty="0"/>
              <a:t>concientización sobre género y diversidad </a:t>
            </a:r>
            <a:r>
              <a:rPr lang="es-ES" sz="1500" dirty="0"/>
              <a:t>y en el desarrollo del </a:t>
            </a:r>
            <a:r>
              <a:rPr lang="es-ES" sz="1500" b="1" dirty="0"/>
              <a:t>Programa Institucional Género y Diversidad de la Facultad de Ingeniería.</a:t>
            </a:r>
            <a:endParaRPr lang="es-AR" sz="1500" b="1" dirty="0"/>
          </a:p>
        </p:txBody>
      </p:sp>
      <p:sp>
        <p:nvSpPr>
          <p:cNvPr id="11" name="Rectángulo 10"/>
          <p:cNvSpPr/>
          <p:nvPr/>
        </p:nvSpPr>
        <p:spPr>
          <a:xfrm>
            <a:off x="2506027" y="2785396"/>
            <a:ext cx="9324773" cy="1477328"/>
          </a:xfrm>
          <a:prstGeom prst="rect">
            <a:avLst/>
          </a:prstGeom>
          <a:solidFill>
            <a:schemeClr val="accent6">
              <a:lumMod val="60000"/>
              <a:lumOff val="40000"/>
            </a:schemeClr>
          </a:solidFill>
          <a:ln>
            <a:solidFill>
              <a:schemeClr val="accent6">
                <a:lumMod val="50000"/>
              </a:schemeClr>
            </a:solidFill>
          </a:ln>
        </p:spPr>
        <p:txBody>
          <a:bodyPr wrap="square">
            <a:spAutoFit/>
          </a:bodyPr>
          <a:lstStyle/>
          <a:p>
            <a:pPr marL="92075" lvl="0" indent="-92075" algn="just">
              <a:lnSpc>
                <a:spcPct val="100000"/>
              </a:lnSpc>
              <a:buFont typeface="Arial" panose="020B0604020202020204" pitchFamily="34" charset="0"/>
              <a:buChar char="•"/>
            </a:pPr>
            <a:r>
              <a:rPr lang="es-ES" sz="1500" dirty="0"/>
              <a:t>Se tramitaron </a:t>
            </a:r>
            <a:r>
              <a:rPr lang="es-ES" sz="1500" b="1" dirty="0"/>
              <a:t>Movilidades Estudiantiles Virtuales. </a:t>
            </a:r>
            <a:r>
              <a:rPr lang="es-ES" sz="1500" dirty="0"/>
              <a:t>Fines del 2021 se concretó la </a:t>
            </a:r>
            <a:r>
              <a:rPr lang="es-ES" sz="1500" b="1" dirty="0"/>
              <a:t>Movilidad Estudiantil Presencial</a:t>
            </a:r>
            <a:r>
              <a:rPr lang="es-ES" sz="1500" dirty="0"/>
              <a:t> que quedaron momentáneamente suspendidas por Pandemia.</a:t>
            </a:r>
            <a:endParaRPr lang="es-AR" sz="1500" dirty="0"/>
          </a:p>
          <a:p>
            <a:pPr marL="92075" lvl="0" indent="-92075" algn="just">
              <a:lnSpc>
                <a:spcPct val="100000"/>
              </a:lnSpc>
              <a:buFont typeface="Arial" panose="020B0604020202020204" pitchFamily="34" charset="0"/>
              <a:buChar char="•"/>
            </a:pPr>
            <a:r>
              <a:rPr lang="es-ES" sz="1500" dirty="0"/>
              <a:t>Se organizó la </a:t>
            </a:r>
            <a:r>
              <a:rPr lang="es-ES" sz="1500" b="1" dirty="0"/>
              <a:t>Semana del Estudiante </a:t>
            </a:r>
            <a:r>
              <a:rPr lang="es-ES" sz="1500" dirty="0"/>
              <a:t>centrada en 4 actividades: charlas presenciales, feria estudiantil, participación en redes y sorteos. </a:t>
            </a:r>
            <a:endParaRPr lang="es-AR" sz="1500" dirty="0"/>
          </a:p>
          <a:p>
            <a:pPr marL="92075" lvl="0" indent="-92075" algn="just">
              <a:lnSpc>
                <a:spcPct val="100000"/>
              </a:lnSpc>
              <a:buFont typeface="Arial" panose="020B0604020202020204" pitchFamily="34" charset="0"/>
              <a:buChar char="•"/>
            </a:pPr>
            <a:r>
              <a:rPr lang="es-ES" sz="1500" dirty="0"/>
              <a:t>Se asignaron recursos para la realización de</a:t>
            </a:r>
            <a:r>
              <a:rPr lang="es-ES" sz="1500" b="1" dirty="0"/>
              <a:t> jornadas organizadas por las Asociaciones de Estudiantes</a:t>
            </a:r>
            <a:r>
              <a:rPr lang="es-ES" sz="1500" dirty="0"/>
              <a:t>.</a:t>
            </a:r>
            <a:endParaRPr lang="es-AR" sz="1500" dirty="0"/>
          </a:p>
          <a:p>
            <a:pPr marL="92075" lvl="0" indent="-92075" algn="just">
              <a:lnSpc>
                <a:spcPct val="100000"/>
              </a:lnSpc>
              <a:buFont typeface="Arial" panose="020B0604020202020204" pitchFamily="34" charset="0"/>
              <a:buChar char="•"/>
            </a:pPr>
            <a:r>
              <a:rPr lang="es-ES" sz="1500" dirty="0"/>
              <a:t>Se asignó ayuda económica para la realización de </a:t>
            </a:r>
            <a:r>
              <a:rPr lang="es-ES" sz="1500" b="1" dirty="0"/>
              <a:t>actividades de campo </a:t>
            </a:r>
            <a:r>
              <a:rPr lang="es-ES" sz="1500" dirty="0"/>
              <a:t>suspendidas durante la pandemia.</a:t>
            </a:r>
            <a:endParaRPr lang="es-AR" sz="1500" dirty="0"/>
          </a:p>
        </p:txBody>
      </p:sp>
      <p:sp>
        <p:nvSpPr>
          <p:cNvPr id="12" name="Marcador de contenido 16"/>
          <p:cNvSpPr txBox="1">
            <a:spLocks/>
          </p:cNvSpPr>
          <p:nvPr/>
        </p:nvSpPr>
        <p:spPr>
          <a:xfrm>
            <a:off x="107926" y="5956651"/>
            <a:ext cx="2384263" cy="656448"/>
          </a:xfrm>
          <a:prstGeom prst="roundRect">
            <a:avLst/>
          </a:prstGeom>
          <a:solidFill>
            <a:schemeClr val="accent6">
              <a:lumMod val="50000"/>
            </a:schemeClr>
          </a:solidFill>
          <a:scene3d>
            <a:camera prst="perspective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AR"/>
            </a:defPPr>
            <a:lvl1pPr indent="0" algn="ctr">
              <a:lnSpc>
                <a:spcPct val="90000"/>
              </a:lnSpc>
              <a:spcBef>
                <a:spcPts val="1000"/>
              </a:spcBef>
              <a:buFont typeface="Arial" panose="020B0604020202020204" pitchFamily="34" charset="0"/>
              <a:buNone/>
              <a:defRPr sz="2400" b="1"/>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AR" dirty="0"/>
              <a:t>Perspectiva integral</a:t>
            </a:r>
          </a:p>
        </p:txBody>
      </p:sp>
    </p:spTree>
    <p:extLst>
      <p:ext uri="{BB962C8B-B14F-4D97-AF65-F5344CB8AC3E}">
        <p14:creationId xmlns:p14="http://schemas.microsoft.com/office/powerpoint/2010/main" val="31280923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1" id="{94B8932D-923C-4682-8DDD-7AA87DA5080F}" vid="{966E5899-65E9-4031-8A4D-2D2580BD993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Presentación FI (1)</Template>
  <TotalTime>744</TotalTime>
  <Words>2255</Words>
  <Application>Microsoft Office PowerPoint</Application>
  <PresentationFormat>Panorámica</PresentationFormat>
  <Paragraphs>153</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Arial</vt:lpstr>
      <vt:lpstr>Arial Black</vt:lpstr>
      <vt:lpstr>Calibri</vt:lpstr>
      <vt:lpstr>Calibri Light</vt:lpstr>
      <vt:lpstr>Mangal</vt:lpstr>
      <vt:lpstr>Times New Roman</vt:lpstr>
      <vt:lpstr>Tema de Office</vt:lpstr>
      <vt:lpstr>Presentación de PowerPoint</vt:lpstr>
      <vt:lpstr>Presentación de PowerPoint</vt:lpstr>
      <vt:lpstr>Secretaría Académica</vt:lpstr>
      <vt:lpstr>Secretaría Académica</vt:lpstr>
      <vt:lpstr>Secretaría de Investigaciones</vt:lpstr>
      <vt:lpstr>Secretaría de Investigaciones</vt:lpstr>
      <vt:lpstr>DEPARTAMENTO DE POSGRADO </vt:lpstr>
      <vt:lpstr>Secretaría de Extensión</vt:lpstr>
      <vt:lpstr>Las actividades estuvieron centradas en la revinculación del estudiantado con la Facultad luego de un año y medio sin presencialidad.</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65</cp:revision>
  <dcterms:created xsi:type="dcterms:W3CDTF">2022-05-02T11:41:53Z</dcterms:created>
  <dcterms:modified xsi:type="dcterms:W3CDTF">2022-05-11T12:13:59Z</dcterms:modified>
</cp:coreProperties>
</file>