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917" r:id="rId2"/>
    <p:sldId id="915" r:id="rId3"/>
    <p:sldId id="924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143654"/>
    <a:srgbClr val="FF66FF"/>
    <a:srgbClr val="FF0000"/>
    <a:srgbClr val="FF9900"/>
    <a:srgbClr val="FF6600"/>
    <a:srgbClr val="339933"/>
    <a:srgbClr val="00FF00"/>
    <a:srgbClr val="FF5050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4" autoAdjust="0"/>
    <p:restoredTop sz="91581" autoAdjust="0"/>
  </p:normalViewPr>
  <p:slideViewPr>
    <p:cSldViewPr snapToGrid="0">
      <p:cViewPr varScale="1">
        <p:scale>
          <a:sx n="60" d="100"/>
          <a:sy n="60" d="100"/>
        </p:scale>
        <p:origin x="10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79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8F13726F-9981-4997-964A-908585C197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258601-2A49-4A02-B4B5-4B94B933786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0C0D0-A6B0-425D-98EF-4DF06570CF68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3AA7D17-7D17-46C6-B14A-C431D7ADB4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B6BAF3D-1628-45AB-9938-B73CDB59683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1AD3-41F6-4571-A617-55C45EE323D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9496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153FB-B4E9-40B8-88BA-6C715BDCFC70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E2AD35-0E0D-4BD2-9B25-45DBC2B855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32393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ABACEA-5368-47F4-B362-4E619A5AD854}" type="slidenum">
              <a:rPr lang="es-ES" altLang="es-ES" smtClean="0"/>
              <a:pPr>
                <a:defRPr/>
              </a:pPr>
              <a:t>1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43206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ABACEA-5368-47F4-B362-4E619A5AD854}" type="slidenum">
              <a:rPr lang="es-ES" altLang="es-ES" smtClean="0"/>
              <a:pPr>
                <a:defRPr/>
              </a:pPr>
              <a:t>2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43206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 userDrawn="1"/>
        </p:nvSpPr>
        <p:spPr bwMode="auto">
          <a:xfrm>
            <a:off x="8794" y="0"/>
            <a:ext cx="12192000" cy="703385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AR" sz="2400" b="1" kern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TEMA VIDEOCLASE</a:t>
            </a:r>
          </a:p>
        </p:txBody>
      </p:sp>
      <p:pic>
        <p:nvPicPr>
          <p:cNvPr id="6" name="Picture 3" descr="image00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90" y="66917"/>
            <a:ext cx="6000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upo 11">
            <a:extLst>
              <a:ext uri="{FF2B5EF4-FFF2-40B4-BE49-F238E27FC236}">
                <a16:creationId xmlns:a16="http://schemas.microsoft.com/office/drawing/2014/main" id="{9AB8D52E-D94D-4C43-8E59-586943B4F203}"/>
              </a:ext>
            </a:extLst>
          </p:cNvPr>
          <p:cNvGrpSpPr/>
          <p:nvPr userDrawn="1"/>
        </p:nvGrpSpPr>
        <p:grpSpPr>
          <a:xfrm>
            <a:off x="10192512" y="1519630"/>
            <a:ext cx="1980000" cy="296978"/>
            <a:chOff x="10193864" y="1664639"/>
            <a:chExt cx="2016000" cy="248829"/>
          </a:xfrm>
          <a:solidFill>
            <a:schemeClr val="bg1">
              <a:lumMod val="50000"/>
            </a:schemeClr>
          </a:solidFill>
        </p:grpSpPr>
        <p:sp>
          <p:nvSpPr>
            <p:cNvPr id="13" name="Rectángulo 13">
              <a:extLst>
                <a:ext uri="{FF2B5EF4-FFF2-40B4-BE49-F238E27FC236}">
                  <a16:creationId xmlns:a16="http://schemas.microsoft.com/office/drawing/2014/main" id="{5846CFEA-0521-45FF-96BE-B51A4A6AE05C}"/>
                </a:ext>
              </a:extLst>
            </p:cNvPr>
            <p:cNvSpPr/>
            <p:nvPr userDrawn="1"/>
          </p:nvSpPr>
          <p:spPr>
            <a:xfrm>
              <a:off x="10193864" y="1664639"/>
              <a:ext cx="2016000" cy="248829"/>
            </a:xfrm>
            <a:prstGeom prst="rect">
              <a:avLst/>
            </a:prstGeom>
            <a:grpFill/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 prst="relaxedInset"/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900" b="0" dirty="0">
                  <a:solidFill>
                    <a:schemeClr val="bg1"/>
                  </a:solidFill>
                  <a:latin typeface="HelveticaNeueLT Std Lt" panose="020B0403020202020204" pitchFamily="34" charset="0"/>
                </a:rPr>
                <a:t>Nombre Profesor</a:t>
              </a:r>
            </a:p>
          </p:txBody>
        </p:sp>
        <p:pic>
          <p:nvPicPr>
            <p:cNvPr id="14" name="Imagen 13">
              <a:extLst>
                <a:ext uri="{FF2B5EF4-FFF2-40B4-BE49-F238E27FC236}">
                  <a16:creationId xmlns:a16="http://schemas.microsoft.com/office/drawing/2014/main" id="{3FE30DAE-D5CA-420A-9FFA-06BC0F16D7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3428" y="1744212"/>
              <a:ext cx="158334" cy="128801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82911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 userDrawn="1"/>
        </p:nvSpPr>
        <p:spPr bwMode="auto">
          <a:xfrm>
            <a:off x="8794" y="0"/>
            <a:ext cx="12192000" cy="703385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AR" sz="2400" b="1" kern="0" dirty="0">
                <a:solidFill>
                  <a:schemeClr val="tx1"/>
                </a:solidFill>
                <a:ea typeface="+mj-ea"/>
                <a:cs typeface="+mj-cs"/>
              </a:rPr>
              <a:t>TEMA VIDEOCLAES</a:t>
            </a:r>
          </a:p>
        </p:txBody>
      </p:sp>
      <p:pic>
        <p:nvPicPr>
          <p:cNvPr id="7" name="Picture 3" descr="image002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90" y="66917"/>
            <a:ext cx="6000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1839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195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119063"/>
            <a:ext cx="92710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9125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538871E8-46E0-4C17-A5CB-BF01DEB3BF82}" type="datetimeFigureOut">
              <a:rPr lang="es-AR"/>
              <a:pPr>
                <a:defRPr/>
              </a:pPr>
              <a:t>16/9/2025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E1230D7C-5F3B-458C-993C-E146A9997E86}" type="slidenum">
              <a:rPr lang="es-AR" altLang="es-AR"/>
              <a:pPr>
                <a:defRPr/>
              </a:pPr>
              <a:t>‹Nº›</a:t>
            </a:fld>
            <a:endParaRPr lang="es-AR" altLang="es-AR"/>
          </a:p>
        </p:txBody>
      </p:sp>
    </p:spTree>
    <p:extLst>
      <p:ext uri="{BB962C8B-B14F-4D97-AF65-F5344CB8AC3E}">
        <p14:creationId xmlns:p14="http://schemas.microsoft.com/office/powerpoint/2010/main" val="116542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969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52" r:id="rId3"/>
    <p:sldLayoutId id="2147483669" r:id="rId4"/>
    <p:sldLayoutId id="2147483670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https://encrypted-tbn0.gstatic.com/images?q=tbn:ANd9GcQv0lecykV4xhUs-Y_brH0AzeRDcgM70FpdEQ&amp;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1" t="2232" r="-68102" b="486"/>
          <a:stretch/>
        </p:blipFill>
        <p:spPr bwMode="auto">
          <a:xfrm>
            <a:off x="0" y="-12699"/>
            <a:ext cx="12179300" cy="5068878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1046" name="Picture 22" descr="Microstructural Aspects of 304 Stainless Steel Weld Joints with the  Simultaneous Application of Electromagnetic Vibration | Metallography,  Microstructure, and Analysis"/>
          <p:cNvPicPr>
            <a:picLocks noChangeAspect="1" noChangeArrowheads="1"/>
          </p:cNvPicPr>
          <p:nvPr/>
        </p:nvPicPr>
        <p:blipFill rotWithShape="1">
          <a:blip r:embed="rId4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43" t="51008" r="-14897" b="-14501"/>
          <a:stretch/>
        </p:blipFill>
        <p:spPr bwMode="auto">
          <a:xfrm rot="10800000">
            <a:off x="4368798" y="-2124003"/>
            <a:ext cx="8356601" cy="7221832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175404B6-193F-478D-AC7A-A192977BB336}"/>
              </a:ext>
            </a:extLst>
          </p:cNvPr>
          <p:cNvSpPr/>
          <p:nvPr/>
        </p:nvSpPr>
        <p:spPr>
          <a:xfrm>
            <a:off x="0" y="5068664"/>
            <a:ext cx="12192000" cy="17893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A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AR" sz="3600" b="1" dirty="0"/>
          </a:p>
          <a:p>
            <a:r>
              <a:rPr lang="es-ES" sz="3600" b="1" dirty="0"/>
              <a:t>Metalurgia de Soldadura</a:t>
            </a:r>
          </a:p>
          <a:p>
            <a:r>
              <a:rPr lang="es-AR" sz="2800" i="1" dirty="0"/>
              <a:t>Videoclase 1: Introducción</a:t>
            </a:r>
            <a:endParaRPr lang="es-AR" sz="3200" dirty="0"/>
          </a:p>
          <a:p>
            <a:pPr algn="ctr"/>
            <a:endParaRPr lang="es-AR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42823D9B-EAD6-4FDB-B5C3-EBEFD2252605}"/>
              </a:ext>
            </a:extLst>
          </p:cNvPr>
          <p:cNvGrpSpPr/>
          <p:nvPr/>
        </p:nvGrpSpPr>
        <p:grpSpPr>
          <a:xfrm>
            <a:off x="9791163" y="4407612"/>
            <a:ext cx="2116496" cy="2116496"/>
            <a:chOff x="9791163" y="4388964"/>
            <a:chExt cx="2116496" cy="2116496"/>
          </a:xfrm>
        </p:grpSpPr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C2E6D6F6-3B03-468E-90FF-F2C1D0C210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91163" y="4388964"/>
              <a:ext cx="2116496" cy="2116496"/>
            </a:xfrm>
            <a:prstGeom prst="rect">
              <a:avLst/>
            </a:prstGeom>
          </p:spPr>
        </p:pic>
        <p:sp>
          <p:nvSpPr>
            <p:cNvPr id="11" name="CuadroTexto 17">
              <a:extLst>
                <a:ext uri="{FF2B5EF4-FFF2-40B4-BE49-F238E27FC236}">
                  <a16:creationId xmlns:a16="http://schemas.microsoft.com/office/drawing/2014/main" id="{80FB618F-D525-4D55-B98E-5E9640AE29BB}"/>
                </a:ext>
              </a:extLst>
            </p:cNvPr>
            <p:cNvSpPr txBox="1"/>
            <p:nvPr/>
          </p:nvSpPr>
          <p:spPr>
            <a:xfrm>
              <a:off x="10249727" y="5955864"/>
              <a:ext cx="12170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A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s-AR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VIDEOCLASE  1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68A6E02B-34A2-4A31-9176-6329D8F69E34}"/>
                </a:ext>
              </a:extLst>
            </p:cNvPr>
            <p:cNvSpPr/>
            <p:nvPr/>
          </p:nvSpPr>
          <p:spPr>
            <a:xfrm>
              <a:off x="9814560" y="4432663"/>
              <a:ext cx="2011680" cy="202909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A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AR"/>
            </a:p>
          </p:txBody>
        </p:sp>
      </p:grpSp>
      <p:pic>
        <p:nvPicPr>
          <p:cNvPr id="1054" name="Picture 30" descr="Ultrasonic Testing: Experts Discuss NDT Innovation"/>
          <p:cNvPicPr>
            <a:picLocks noChangeAspect="1" noChangeArrowheads="1"/>
          </p:cNvPicPr>
          <p:nvPr/>
        </p:nvPicPr>
        <p:blipFill rotWithShape="1">
          <a:blip r:embed="rId7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59" t="16354"/>
          <a:stretch/>
        </p:blipFill>
        <p:spPr bwMode="auto">
          <a:xfrm>
            <a:off x="3890278" y="1294974"/>
            <a:ext cx="6426199" cy="3977346"/>
          </a:xfrm>
          <a:prstGeom prst="rect">
            <a:avLst/>
          </a:prstGeom>
          <a:noFill/>
          <a:effectLst>
            <a:softEdge rad="12192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4486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175404B6-193F-478D-AC7A-A192977BB336}"/>
              </a:ext>
            </a:extLst>
          </p:cNvPr>
          <p:cNvSpPr/>
          <p:nvPr/>
        </p:nvSpPr>
        <p:spPr>
          <a:xfrm>
            <a:off x="0" y="5085184"/>
            <a:ext cx="12192000" cy="17893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A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AR" sz="3600" b="1" dirty="0"/>
          </a:p>
          <a:p>
            <a:r>
              <a:rPr lang="es-ES" sz="3600" b="1" dirty="0"/>
              <a:t>TEMA PRINCIPAL</a:t>
            </a:r>
          </a:p>
          <a:p>
            <a:r>
              <a:rPr lang="es-AR" sz="2800" i="1" dirty="0"/>
              <a:t>Videoclase 1: Tema Videoclase</a:t>
            </a:r>
            <a:endParaRPr lang="es-AR" sz="3200" dirty="0"/>
          </a:p>
          <a:p>
            <a:pPr algn="ctr"/>
            <a:endParaRPr lang="es-AR" dirty="0"/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42823D9B-EAD6-4FDB-B5C3-EBEFD2252605}"/>
              </a:ext>
            </a:extLst>
          </p:cNvPr>
          <p:cNvGrpSpPr/>
          <p:nvPr/>
        </p:nvGrpSpPr>
        <p:grpSpPr>
          <a:xfrm>
            <a:off x="9791163" y="4407612"/>
            <a:ext cx="2116496" cy="2116496"/>
            <a:chOff x="9791163" y="4388964"/>
            <a:chExt cx="2116496" cy="2116496"/>
          </a:xfrm>
        </p:grpSpPr>
        <p:pic>
          <p:nvPicPr>
            <p:cNvPr id="10" name="Imagen 9">
              <a:extLst>
                <a:ext uri="{FF2B5EF4-FFF2-40B4-BE49-F238E27FC236}">
                  <a16:creationId xmlns:a16="http://schemas.microsoft.com/office/drawing/2014/main" id="{C2E6D6F6-3B03-468E-90FF-F2C1D0C210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91163" y="4388964"/>
              <a:ext cx="2116496" cy="2116496"/>
            </a:xfrm>
            <a:prstGeom prst="rect">
              <a:avLst/>
            </a:prstGeom>
          </p:spPr>
        </p:pic>
        <p:sp>
          <p:nvSpPr>
            <p:cNvPr id="11" name="CuadroTexto 17">
              <a:extLst>
                <a:ext uri="{FF2B5EF4-FFF2-40B4-BE49-F238E27FC236}">
                  <a16:creationId xmlns:a16="http://schemas.microsoft.com/office/drawing/2014/main" id="{80FB618F-D525-4D55-B98E-5E9640AE29BB}"/>
                </a:ext>
              </a:extLst>
            </p:cNvPr>
            <p:cNvSpPr txBox="1"/>
            <p:nvPr/>
          </p:nvSpPr>
          <p:spPr>
            <a:xfrm>
              <a:off x="10291658" y="5977789"/>
              <a:ext cx="119936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s-A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9pPr>
            </a:lstStyle>
            <a:p>
              <a:r>
                <a:rPr lang="es-AR" sz="11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VIDEOCLASE  1</a:t>
              </a:r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68A6E02B-34A2-4A31-9176-6329D8F69E34}"/>
                </a:ext>
              </a:extLst>
            </p:cNvPr>
            <p:cNvSpPr/>
            <p:nvPr/>
          </p:nvSpPr>
          <p:spPr>
            <a:xfrm>
              <a:off x="9814560" y="4432663"/>
              <a:ext cx="2011680" cy="2029098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s-A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AR"/>
            </a:p>
          </p:txBody>
        </p:sp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A78B4F68-B962-4389-BB5E-64850C2487C4}"/>
              </a:ext>
            </a:extLst>
          </p:cNvPr>
          <p:cNvSpPr txBox="1"/>
          <p:nvPr/>
        </p:nvSpPr>
        <p:spPr>
          <a:xfrm>
            <a:off x="-843822" y="-7776"/>
            <a:ext cx="8296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b="1" i="1" dirty="0">
                <a:solidFill>
                  <a:schemeClr val="bg1"/>
                </a:solidFill>
              </a:rPr>
              <a:t>“Los metales, como los hombres, deben su comportamiento a sus defectos”</a:t>
            </a:r>
          </a:p>
          <a:p>
            <a:pPr algn="r"/>
            <a:r>
              <a:rPr lang="es-AR" b="1" i="1" dirty="0">
                <a:solidFill>
                  <a:schemeClr val="bg1"/>
                </a:solidFill>
              </a:rPr>
              <a:t>Ernesto Sábato</a:t>
            </a:r>
          </a:p>
        </p:txBody>
      </p:sp>
    </p:spTree>
    <p:extLst>
      <p:ext uri="{BB962C8B-B14F-4D97-AF65-F5344CB8AC3E}">
        <p14:creationId xmlns:p14="http://schemas.microsoft.com/office/powerpoint/2010/main" val="563767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Tm="14881">
        <p14:reveal/>
      </p:transition>
    </mc:Choice>
    <mc:Fallback xmlns="">
      <p:transition spd="slow" advTm="14881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2FDF7C7-E202-7472-18EC-F1DCE7EAD6E5}"/>
              </a:ext>
            </a:extLst>
          </p:cNvPr>
          <p:cNvSpPr txBox="1"/>
          <p:nvPr/>
        </p:nvSpPr>
        <p:spPr>
          <a:xfrm>
            <a:off x="361508" y="1446027"/>
            <a:ext cx="4433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/>
              <a:t>TÍTULO DEL TEMA ESPECÍFICO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30D2A93-F5A2-E276-A2B2-9879793043F2}"/>
              </a:ext>
            </a:extLst>
          </p:cNvPr>
          <p:cNvSpPr/>
          <p:nvPr/>
        </p:nvSpPr>
        <p:spPr>
          <a:xfrm>
            <a:off x="10185988" y="85060"/>
            <a:ext cx="1942214" cy="136096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(Imagen docente expositor)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DCA65A3-CA9D-5C35-8C2C-142AC2A7F3F2}"/>
              </a:ext>
            </a:extLst>
          </p:cNvPr>
          <p:cNvSpPr txBox="1"/>
          <p:nvPr/>
        </p:nvSpPr>
        <p:spPr>
          <a:xfrm>
            <a:off x="510363" y="2052084"/>
            <a:ext cx="8187070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dirty="0"/>
              <a:t>La metalurgia de la soldadura estudia cómo el calor y los procesos de soldadura alteran la estructura interna y las propiedades de los metales, ya que el calentamiento, la fusión y el enfriamiento cambian la microestructura del metal, afectando su resistencia, dureza, ductilidad y resistencia a la corrosión. Comprender estos cambios es fundamental para asegurar la calidad y confiabilidad de las uniones soldadas, controlando factores como la velocidad de enfriamiento y la composición del metal.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59968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11417</TotalTime>
  <Words>129</Words>
  <Application>Microsoft Office PowerPoint</Application>
  <PresentationFormat>Panorámica</PresentationFormat>
  <Paragraphs>15</Paragraphs>
  <Slides>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HelveticaNeueLT Std Lt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Virginia Aranda</dc:creator>
  <cp:lastModifiedBy>ERICK TORRES</cp:lastModifiedBy>
  <cp:revision>587</cp:revision>
  <dcterms:created xsi:type="dcterms:W3CDTF">2017-07-17T16:58:37Z</dcterms:created>
  <dcterms:modified xsi:type="dcterms:W3CDTF">2025-09-16T13:04:08Z</dcterms:modified>
</cp:coreProperties>
</file>