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69" r:id="rId5"/>
    <p:sldId id="290" r:id="rId6"/>
    <p:sldId id="282" r:id="rId7"/>
    <p:sldId id="296" r:id="rId8"/>
    <p:sldId id="297" r:id="rId9"/>
    <p:sldId id="298" r:id="rId10"/>
    <p:sldId id="300" r:id="rId11"/>
    <p:sldId id="301" r:id="rId12"/>
    <p:sldId id="302" r:id="rId13"/>
    <p:sldId id="303" r:id="rId14"/>
    <p:sldId id="260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343"/>
    <a:srgbClr val="349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F69D-45F3-4011-80A4-CDA80325540E}" type="datetimeFigureOut">
              <a:rPr lang="es-AR" smtClean="0"/>
              <a:t>28/02/2024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8333-85A9-4115-BA8C-6935C8D626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8098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F69D-45F3-4011-80A4-CDA80325540E}" type="datetimeFigureOut">
              <a:rPr lang="es-AR" smtClean="0"/>
              <a:t>28/02/2024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8333-85A9-4115-BA8C-6935C8D626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21687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F69D-45F3-4011-80A4-CDA80325540E}" type="datetimeFigureOut">
              <a:rPr lang="es-AR" smtClean="0"/>
              <a:t>28/02/2024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8333-85A9-4115-BA8C-6935C8D626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41700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F69D-45F3-4011-80A4-CDA80325540E}" type="datetimeFigureOut">
              <a:rPr lang="es-AR" smtClean="0"/>
              <a:t>28/02/2024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8333-85A9-4115-BA8C-6935C8D626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6030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F69D-45F3-4011-80A4-CDA80325540E}" type="datetimeFigureOut">
              <a:rPr lang="es-AR" smtClean="0"/>
              <a:t>28/02/2024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8333-85A9-4115-BA8C-6935C8D626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74514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F69D-45F3-4011-80A4-CDA80325540E}" type="datetimeFigureOut">
              <a:rPr lang="es-AR" smtClean="0"/>
              <a:t>28/02/2024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8333-85A9-4115-BA8C-6935C8D626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5188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F69D-45F3-4011-80A4-CDA80325540E}" type="datetimeFigureOut">
              <a:rPr lang="es-AR" smtClean="0"/>
              <a:t>28/02/2024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8333-85A9-4115-BA8C-6935C8D626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2752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F69D-45F3-4011-80A4-CDA80325540E}" type="datetimeFigureOut">
              <a:rPr lang="es-AR" smtClean="0"/>
              <a:t>28/02/2024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8333-85A9-4115-BA8C-6935C8D626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4920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F69D-45F3-4011-80A4-CDA80325540E}" type="datetimeFigureOut">
              <a:rPr lang="es-AR" smtClean="0"/>
              <a:t>28/02/2024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8333-85A9-4115-BA8C-6935C8D626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8353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F69D-45F3-4011-80A4-CDA80325540E}" type="datetimeFigureOut">
              <a:rPr lang="es-AR" smtClean="0"/>
              <a:t>28/02/2024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8333-85A9-4115-BA8C-6935C8D626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4374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F69D-45F3-4011-80A4-CDA80325540E}" type="datetimeFigureOut">
              <a:rPr lang="es-AR" smtClean="0"/>
              <a:t>28/02/2024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8333-85A9-4115-BA8C-6935C8D626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7734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AF69D-45F3-4011-80A4-CDA80325540E}" type="datetimeFigureOut">
              <a:rPr lang="es-AR" smtClean="0"/>
              <a:t>28/02/2024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28333-85A9-4115-BA8C-6935C8D626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59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:a16="http://schemas.microsoft.com/office/drawing/2014/main" id="{58D7DE41-D6D1-4C57-9931-54B2B49D7F05}"/>
              </a:ext>
            </a:extLst>
          </p:cNvPr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EE58E592-47D0-4FCB-929F-45412595AD92}"/>
                </a:ext>
              </a:extLst>
            </p:cNvPr>
            <p:cNvGrpSpPr/>
            <p:nvPr/>
          </p:nvGrpSpPr>
          <p:grpSpPr>
            <a:xfrm>
              <a:off x="-1" y="0"/>
              <a:ext cx="9144001" cy="6858000"/>
              <a:chOff x="-1" y="0"/>
              <a:chExt cx="9144001" cy="6858000"/>
            </a:xfrm>
          </p:grpSpPr>
          <p:pic>
            <p:nvPicPr>
              <p:cNvPr id="7" name="Imagen 6">
                <a:extLst>
                  <a:ext uri="{FF2B5EF4-FFF2-40B4-BE49-F238E27FC236}">
                    <a16:creationId xmlns:a16="http://schemas.microsoft.com/office/drawing/2014/main" id="{A9E28CF9-3C8C-4C20-B8F6-F4099616E53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hq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-1" y="0"/>
                <a:ext cx="9144001" cy="6858000"/>
              </a:xfrm>
              <a:prstGeom prst="rect">
                <a:avLst/>
              </a:prstGeom>
              <a:ln>
                <a:solidFill>
                  <a:schemeClr val="accent1">
                    <a:shade val="50000"/>
                  </a:schemeClr>
                </a:solidFill>
              </a:ln>
              <a:effectLst>
                <a:outerShdw blurRad="50800" dist="50800" dir="5400000" algn="ctr" rotWithShape="0">
                  <a:srgbClr val="000000">
                    <a:alpha val="77000"/>
                  </a:srgbClr>
                </a:outerShdw>
              </a:effectLst>
            </p:spPr>
          </p:pic>
          <p:pic>
            <p:nvPicPr>
              <p:cNvPr id="9" name="Imagen 8">
                <a:extLst>
                  <a:ext uri="{FF2B5EF4-FFF2-40B4-BE49-F238E27FC236}">
                    <a16:creationId xmlns:a16="http://schemas.microsoft.com/office/drawing/2014/main" id="{48A23772-1B53-4B59-8543-2E9F16EE507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hq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-1" y="0"/>
                <a:ext cx="2257426" cy="6415314"/>
              </a:xfrm>
              <a:prstGeom prst="rect">
                <a:avLst/>
              </a:prstGeom>
            </p:spPr>
          </p:pic>
        </p:grp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99FF2A16-3129-4127-9FF8-2CA423CAE108}"/>
                </a:ext>
              </a:extLst>
            </p:cNvPr>
            <p:cNvSpPr txBox="1"/>
            <p:nvPr/>
          </p:nvSpPr>
          <p:spPr>
            <a:xfrm>
              <a:off x="2711116" y="1122363"/>
              <a:ext cx="5454316" cy="17851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AR" sz="4000" b="1" dirty="0">
                  <a:solidFill>
                    <a:srgbClr val="009343"/>
                  </a:solidFill>
                  <a:latin typeface="Alegreya Sans ExtraBold" panose="00000900000000000000" pitchFamily="2" charset="0"/>
                </a:rPr>
                <a:t>Jornada Institucional</a:t>
              </a:r>
            </a:p>
            <a:p>
              <a:r>
                <a:rPr lang="es-AR" sz="3000" dirty="0">
                  <a:solidFill>
                    <a:srgbClr val="009343"/>
                  </a:solidFill>
                  <a:latin typeface="Alegreya Sans" panose="00000500000000000000" pitchFamily="2" charset="0"/>
                </a:rPr>
                <a:t>Facultad de Ingeniería</a:t>
              </a:r>
            </a:p>
          </p:txBody>
        </p:sp>
        <p:sp>
          <p:nvSpPr>
            <p:cNvPr id="2" name="Rectángulo 1">
              <a:extLst>
                <a:ext uri="{FF2B5EF4-FFF2-40B4-BE49-F238E27FC236}">
                  <a16:creationId xmlns:a16="http://schemas.microsoft.com/office/drawing/2014/main" id="{17538F72-8713-4D2D-B55E-77AEF10DE50A}"/>
                </a:ext>
              </a:extLst>
            </p:cNvPr>
            <p:cNvSpPr/>
            <p:nvPr/>
          </p:nvSpPr>
          <p:spPr>
            <a:xfrm>
              <a:off x="5244353" y="4333309"/>
              <a:ext cx="1519518" cy="1785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pic>
          <p:nvPicPr>
            <p:cNvPr id="8" name="Picture 2" descr="Membrete">
              <a:extLst>
                <a:ext uri="{FF2B5EF4-FFF2-40B4-BE49-F238E27FC236}">
                  <a16:creationId xmlns:a16="http://schemas.microsoft.com/office/drawing/2014/main" id="{81FB6B0E-AE90-464A-86DD-30A4AEA4A36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024" r="28083"/>
            <a:stretch/>
          </p:blipFill>
          <p:spPr bwMode="auto">
            <a:xfrm>
              <a:off x="5163813" y="5002305"/>
              <a:ext cx="1663224" cy="1066799"/>
            </a:xfrm>
            <a:prstGeom prst="rect">
              <a:avLst/>
            </a:prstGeom>
            <a:noFill/>
            <a:ln>
              <a:noFill/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37240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EE4607A1-D3FC-4B37-9AAC-BE9C1101831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-1" y="0"/>
            <a:ext cx="9144001" cy="435076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FB6A42AD-4739-4751-B537-093399E3C17A}"/>
              </a:ext>
            </a:extLst>
          </p:cNvPr>
          <p:cNvSpPr txBox="1"/>
          <p:nvPr/>
        </p:nvSpPr>
        <p:spPr>
          <a:xfrm>
            <a:off x="-1" y="-1247"/>
            <a:ext cx="914400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chemeClr val="bg1"/>
                </a:solidFill>
                <a:latin typeface="Alegreya Sans ExtraBold" panose="00000900000000000000" pitchFamily="2" charset="0"/>
              </a:rPr>
              <a:t>Jornada Institucional    </a:t>
            </a:r>
            <a:r>
              <a:rPr lang="es-AR" sz="1600" dirty="0">
                <a:solidFill>
                  <a:schemeClr val="bg1"/>
                </a:solidFill>
                <a:latin typeface="Alegreya Sans" panose="00000500000000000000" pitchFamily="2" charset="0"/>
              </a:rPr>
              <a:t>Facultad de Ingeniería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608087"/>
              </p:ext>
            </p:extLst>
          </p:nvPr>
        </p:nvGraphicFramePr>
        <p:xfrm>
          <a:off x="432261" y="1496292"/>
          <a:ext cx="8470669" cy="5045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6377">
                  <a:extLst>
                    <a:ext uri="{9D8B030D-6E8A-4147-A177-3AD203B41FA5}">
                      <a16:colId xmlns:a16="http://schemas.microsoft.com/office/drawing/2014/main" val="3401553877"/>
                    </a:ext>
                  </a:extLst>
                </a:gridCol>
                <a:gridCol w="7184292">
                  <a:extLst>
                    <a:ext uri="{9D8B030D-6E8A-4147-A177-3AD203B41FA5}">
                      <a16:colId xmlns:a16="http://schemas.microsoft.com/office/drawing/2014/main" val="4232718750"/>
                    </a:ext>
                  </a:extLst>
                </a:gridCol>
              </a:tblGrid>
              <a:tr h="5045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  <a:endParaRPr lang="es-ES" sz="1600" dirty="0" smtClean="0">
                        <a:effectLst/>
                        <a:latin typeface="Bahnschrift" panose="020B0502040204020203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AR" sz="1600" dirty="0" smtClean="0">
                        <a:effectLst/>
                        <a:latin typeface="Bahnschrift" panose="020B0502040204020203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AR" sz="1600" dirty="0" smtClean="0">
                        <a:effectLst/>
                        <a:latin typeface="Bahnschrift" panose="020B0502040204020203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AR" sz="1600" dirty="0" smtClean="0">
                        <a:effectLst/>
                        <a:latin typeface="Bahnschrift" panose="020B0502040204020203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AR" sz="1600" dirty="0" smtClean="0">
                        <a:effectLst/>
                        <a:latin typeface="Bahnschrift" panose="020B05020402040202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A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ctores      internos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y externos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Gestión de la imagen institucional 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Diseño, edición y actualización de página web de la FI. 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Diseño, edición y actualización de redes sociales: Instagram, Facebook, Twitter, LinkedIn, </a:t>
                      </a:r>
                      <a:r>
                        <a:rPr lang="es-ES" sz="1600" b="0" dirty="0" err="1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Youtube</a:t>
                      </a: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Búsqueda, recepción, selección de información y elaboración de estrategias comunicativas sobre actividades académicas, administrativas, de Extensión-divulgación, científicas. 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Elaboración de comunicaciones en diferentes formatos para satisfacer demandas de funcionamiento interno y externo de la institución. 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Gestión de mantenimiento operativo de página web.</a:t>
                      </a:r>
                      <a:r>
                        <a:rPr lang="es-ES" sz="1600" b="0" baseline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ES" sz="1600" b="0" dirty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457113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403167" y="664118"/>
            <a:ext cx="85288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400" b="1" dirty="0">
                <a:solidFill>
                  <a:srgbClr val="00B050"/>
                </a:solidFill>
                <a:latin typeface="Bahnschrift" panose="020B0502040204020203" pitchFamily="34" charset="0"/>
              </a:rPr>
              <a:t>Procesos gestionados por el Área de Comunicación FI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028819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480CAD-4C31-431D-BAC0-0199461F5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8"/>
            <a:ext cx="7886700" cy="1009652"/>
          </a:xfrm>
        </p:spPr>
        <p:txBody>
          <a:bodyPr>
            <a:normAutofit/>
          </a:bodyPr>
          <a:lstStyle/>
          <a:p>
            <a:r>
              <a:rPr lang="es-ES" sz="4000" b="1" dirty="0">
                <a:latin typeface="Alegreya Sans" panose="00000500000000000000" pitchFamily="2" charset="0"/>
              </a:rPr>
              <a:t>SECRETARIA </a:t>
            </a:r>
            <a:r>
              <a:rPr lang="es-AR" sz="4000" b="1" dirty="0">
                <a:latin typeface="Alegreya Sans" panose="00000500000000000000" pitchFamily="2" charset="0"/>
              </a:rPr>
              <a:t>TÉCNICA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0FB5F8-4420-47B4-A36E-6A90E66D2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2095972"/>
            <a:ext cx="9066678" cy="2148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3200" b="1" dirty="0"/>
              <a:t>Infraestructura</a:t>
            </a:r>
          </a:p>
          <a:p>
            <a:r>
              <a:rPr lang="es-MX" sz="3200" dirty="0"/>
              <a:t>Decano </a:t>
            </a:r>
            <a:r>
              <a:rPr lang="es-MX" sz="3200" dirty="0" err="1"/>
              <a:t>Esp</a:t>
            </a:r>
            <a:r>
              <a:rPr lang="es-MX" sz="3200" dirty="0"/>
              <a:t> Ing. Mario Fernández</a:t>
            </a:r>
            <a:endParaRPr lang="es-AR" sz="3200" dirty="0"/>
          </a:p>
          <a:p>
            <a:r>
              <a:rPr lang="es-MX" sz="3200" dirty="0"/>
              <a:t>Sec. Técnico Ing. Marcelo Codón</a:t>
            </a:r>
            <a:endParaRPr lang="es-AR" sz="3200" dirty="0"/>
          </a:p>
          <a:p>
            <a:r>
              <a:rPr lang="es-MX" sz="3200" dirty="0">
                <a:solidFill>
                  <a:srgbClr val="FF0000"/>
                </a:solidFill>
              </a:rPr>
              <a:t>Tiempo exposición: 15 minutos</a:t>
            </a:r>
            <a:endParaRPr lang="es-AR" sz="3200" dirty="0">
              <a:solidFill>
                <a:srgbClr val="FF0000"/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E4607A1-D3FC-4B37-9AAC-BE9C1101831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-1" y="0"/>
            <a:ext cx="9144001" cy="435076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FB6A42AD-4739-4751-B537-093399E3C17A}"/>
              </a:ext>
            </a:extLst>
          </p:cNvPr>
          <p:cNvSpPr txBox="1"/>
          <p:nvPr/>
        </p:nvSpPr>
        <p:spPr>
          <a:xfrm>
            <a:off x="-1" y="-1247"/>
            <a:ext cx="914400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chemeClr val="bg1"/>
                </a:solidFill>
                <a:latin typeface="Alegreya Sans ExtraBold" panose="00000900000000000000" pitchFamily="2" charset="0"/>
              </a:rPr>
              <a:t>Jornada Institucional    </a:t>
            </a:r>
            <a:r>
              <a:rPr lang="es-AR" sz="1600" dirty="0">
                <a:solidFill>
                  <a:schemeClr val="bg1"/>
                </a:solidFill>
                <a:latin typeface="Alegreya Sans" panose="00000500000000000000" pitchFamily="2" charset="0"/>
              </a:rPr>
              <a:t>Facultad de Ingeniería</a:t>
            </a:r>
          </a:p>
        </p:txBody>
      </p:sp>
    </p:spTree>
    <p:extLst>
      <p:ext uri="{BB962C8B-B14F-4D97-AF65-F5344CB8AC3E}">
        <p14:creationId xmlns:p14="http://schemas.microsoft.com/office/powerpoint/2010/main" val="1903506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480CAD-4C31-431D-BAC0-0199461F5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67" y="694686"/>
            <a:ext cx="8356600" cy="1074848"/>
          </a:xfrm>
        </p:spPr>
        <p:txBody>
          <a:bodyPr>
            <a:normAutofit fontScale="90000"/>
          </a:bodyPr>
          <a:lstStyle/>
          <a:p>
            <a:r>
              <a:rPr lang="es-ES" b="1" dirty="0">
                <a:latin typeface="Alegreya Sans ExtraBold"/>
              </a:rPr>
              <a:t/>
            </a:r>
            <a:br>
              <a:rPr lang="es-ES" b="1" dirty="0">
                <a:latin typeface="Alegreya Sans ExtraBold"/>
              </a:rPr>
            </a:br>
            <a:r>
              <a:rPr lang="es-ES" b="1" dirty="0">
                <a:latin typeface="Alegreya Sans ExtraBold"/>
              </a:rPr>
              <a:t/>
            </a:r>
            <a:br>
              <a:rPr lang="es-ES" b="1" dirty="0">
                <a:latin typeface="Alegreya Sans ExtraBold"/>
              </a:rPr>
            </a:br>
            <a:r>
              <a:rPr lang="es-ES" b="1" dirty="0">
                <a:latin typeface="Alegreya Sans ExtraBold"/>
              </a:rPr>
              <a:t/>
            </a:r>
            <a:br>
              <a:rPr lang="es-ES" b="1" dirty="0">
                <a:latin typeface="Alegreya Sans ExtraBold"/>
              </a:rPr>
            </a:br>
            <a:r>
              <a:rPr lang="es-ES" b="1" dirty="0">
                <a:latin typeface="Alegreya Sans" panose="00000500000000000000"/>
              </a:rPr>
              <a:t>SECRETARÍA ADMINISTRATIVO FINANCIERA</a:t>
            </a:r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egreya Sans" panose="00000500000000000000"/>
              </a:rPr>
              <a:t/>
            </a:r>
            <a:b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egreya Sans" panose="00000500000000000000"/>
              </a:rPr>
            </a:br>
            <a:r>
              <a:rPr lang="es-AR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egreya Sans" panose="00000500000000000000"/>
              </a:rPr>
              <a:t/>
            </a:r>
            <a:br>
              <a:rPr lang="es-AR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egreya Sans" panose="00000500000000000000"/>
              </a:rPr>
            </a:br>
            <a:r>
              <a:rPr lang="es-AR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egreya Sans" panose="00000500000000000000"/>
              </a:rPr>
              <a:t/>
            </a:r>
            <a:br>
              <a:rPr lang="es-AR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egreya Sans" panose="00000500000000000000"/>
              </a:rPr>
            </a:br>
            <a:r>
              <a:rPr lang="es-ES" sz="4000" b="1" dirty="0">
                <a:latin typeface="Alegreya Sans" panose="00000500000000000000"/>
              </a:rPr>
              <a:t>Presupuesto</a:t>
            </a:r>
            <a:br>
              <a:rPr lang="es-ES" sz="4000" b="1" dirty="0">
                <a:latin typeface="Alegreya Sans" panose="00000500000000000000"/>
              </a:rPr>
            </a:br>
            <a:r>
              <a:rPr lang="es-AR" dirty="0"/>
              <a:t/>
            </a:r>
            <a:br>
              <a:rPr lang="es-AR" dirty="0"/>
            </a:br>
            <a:r>
              <a:rPr lang="es-MX" dirty="0"/>
              <a:t>Decano </a:t>
            </a:r>
            <a:r>
              <a:rPr lang="es-MX" dirty="0" err="1"/>
              <a:t>Esp</a:t>
            </a:r>
            <a:r>
              <a:rPr lang="es-MX" dirty="0"/>
              <a:t> Ing. Mario Fernández</a:t>
            </a:r>
            <a:r>
              <a:rPr lang="es-AR" dirty="0"/>
              <a:t/>
            </a:r>
            <a:br>
              <a:rPr lang="es-AR" dirty="0"/>
            </a:br>
            <a:r>
              <a:rPr lang="es-MX" dirty="0" err="1"/>
              <a:t>Secr</a:t>
            </a:r>
            <a:r>
              <a:rPr lang="es-MX" dirty="0"/>
              <a:t>. Administrativo Financiero: </a:t>
            </a:r>
            <a:r>
              <a:rPr lang="es-MX" dirty="0" err="1"/>
              <a:t>Bocca</a:t>
            </a:r>
            <a:r>
              <a:rPr lang="es-AR" dirty="0"/>
              <a:t/>
            </a:r>
            <a:br>
              <a:rPr lang="es-AR" dirty="0"/>
            </a:br>
            <a:r>
              <a:rPr lang="es-AR" b="1" dirty="0">
                <a:latin typeface="Alegreya Sans" panose="00000500000000000000"/>
              </a:rPr>
              <a:t/>
            </a:r>
            <a:br>
              <a:rPr lang="es-AR" b="1" dirty="0">
                <a:latin typeface="Alegreya Sans" panose="00000500000000000000"/>
              </a:rPr>
            </a:br>
            <a:r>
              <a:rPr lang="es-MX" dirty="0">
                <a:solidFill>
                  <a:srgbClr val="FF0000"/>
                </a:solidFill>
              </a:rPr>
              <a:t>Tiempo exposición: 15 minutos</a:t>
            </a:r>
            <a:r>
              <a:rPr lang="es-AR" dirty="0">
                <a:solidFill>
                  <a:srgbClr val="FF0000"/>
                </a:solidFill>
              </a:rPr>
              <a:t/>
            </a:r>
            <a:br>
              <a:rPr lang="es-AR" dirty="0">
                <a:solidFill>
                  <a:srgbClr val="FF0000"/>
                </a:solidFill>
              </a:rPr>
            </a:br>
            <a:endParaRPr lang="es-AR" b="1" dirty="0">
              <a:latin typeface="Alegreya Sans" panose="0000050000000000000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E4607A1-D3FC-4B37-9AAC-BE9C1101831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-1" y="0"/>
            <a:ext cx="9144001" cy="435076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FB6A42AD-4739-4751-B537-093399E3C17A}"/>
              </a:ext>
            </a:extLst>
          </p:cNvPr>
          <p:cNvSpPr txBox="1"/>
          <p:nvPr/>
        </p:nvSpPr>
        <p:spPr>
          <a:xfrm>
            <a:off x="-1" y="-1247"/>
            <a:ext cx="914400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chemeClr val="bg1"/>
                </a:solidFill>
                <a:latin typeface="Alegreya Sans ExtraBold" panose="00000900000000000000" pitchFamily="2" charset="0"/>
              </a:rPr>
              <a:t>I Jornada Académico-Institucional    </a:t>
            </a:r>
            <a:r>
              <a:rPr lang="es-AR" sz="1600" dirty="0">
                <a:solidFill>
                  <a:schemeClr val="bg1"/>
                </a:solidFill>
                <a:latin typeface="Alegreya Sans" panose="00000500000000000000" pitchFamily="2" charset="0"/>
              </a:rPr>
              <a:t>Facultad de Ingeniería</a:t>
            </a:r>
          </a:p>
        </p:txBody>
      </p:sp>
    </p:spTree>
    <p:extLst>
      <p:ext uri="{BB962C8B-B14F-4D97-AF65-F5344CB8AC3E}">
        <p14:creationId xmlns:p14="http://schemas.microsoft.com/office/powerpoint/2010/main" val="2456552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480CAD-4C31-431D-BAC0-0199461F5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8"/>
            <a:ext cx="7886700" cy="1009652"/>
          </a:xfrm>
        </p:spPr>
        <p:txBody>
          <a:bodyPr>
            <a:normAutofit fontScale="90000"/>
          </a:bodyPr>
          <a:lstStyle/>
          <a:p>
            <a:r>
              <a:rPr lang="es-AR" b="1" dirty="0">
                <a:latin typeface="Alegreya Sans" panose="00000500000000000000" pitchFamily="2" charset="0"/>
              </a:rPr>
              <a:t>Estadísticas Ingreso 2023 y 2024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0FB5F8-4420-47B4-A36E-6A90E66D2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>
              <a:latin typeface="Alegreya Sans" panose="00000500000000000000" pitchFamily="2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E4607A1-D3FC-4B37-9AAC-BE9C1101831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-1" y="0"/>
            <a:ext cx="9144001" cy="435076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FB6A42AD-4739-4751-B537-093399E3C17A}"/>
              </a:ext>
            </a:extLst>
          </p:cNvPr>
          <p:cNvSpPr txBox="1"/>
          <p:nvPr/>
        </p:nvSpPr>
        <p:spPr>
          <a:xfrm>
            <a:off x="-1" y="-1247"/>
            <a:ext cx="914400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chemeClr val="bg1"/>
                </a:solidFill>
                <a:latin typeface="Alegreya Sans ExtraBold" panose="00000900000000000000" pitchFamily="2" charset="0"/>
              </a:rPr>
              <a:t>I Jornada Académico-Institucional    </a:t>
            </a:r>
            <a:r>
              <a:rPr lang="es-AR" sz="1600" dirty="0">
                <a:solidFill>
                  <a:schemeClr val="bg1"/>
                </a:solidFill>
                <a:latin typeface="Alegreya Sans" panose="00000500000000000000" pitchFamily="2" charset="0"/>
              </a:rPr>
              <a:t>Facultad de Ingeniería</a:t>
            </a:r>
          </a:p>
        </p:txBody>
      </p:sp>
    </p:spTree>
    <p:extLst>
      <p:ext uri="{BB962C8B-B14F-4D97-AF65-F5344CB8AC3E}">
        <p14:creationId xmlns:p14="http://schemas.microsoft.com/office/powerpoint/2010/main" val="2971181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83676118-022F-4668-8BE1-4EE75F6D740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09489" y="0"/>
            <a:ext cx="9453489" cy="6858000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00BEFBF5-50F4-41BC-BF33-64403DE1DB4F}"/>
              </a:ext>
            </a:extLst>
          </p:cNvPr>
          <p:cNvSpPr/>
          <p:nvPr/>
        </p:nvSpPr>
        <p:spPr>
          <a:xfrm>
            <a:off x="-309489" y="2684652"/>
            <a:ext cx="9453489" cy="1434905"/>
          </a:xfrm>
          <a:prstGeom prst="rect">
            <a:avLst/>
          </a:prstGeom>
          <a:gradFill flip="none" rotWithShape="1">
            <a:gsLst>
              <a:gs pos="0">
                <a:srgbClr val="349E3A"/>
              </a:gs>
              <a:gs pos="45000">
                <a:srgbClr val="349E3A"/>
              </a:gs>
              <a:gs pos="80000">
                <a:srgbClr val="349E3A">
                  <a:tint val="23500"/>
                  <a:satMod val="160000"/>
                  <a:alpha val="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9FF2A16-3129-4127-9FF8-2CA423CAE108}"/>
              </a:ext>
            </a:extLst>
          </p:cNvPr>
          <p:cNvSpPr txBox="1"/>
          <p:nvPr/>
        </p:nvSpPr>
        <p:spPr>
          <a:xfrm>
            <a:off x="4184929" y="2684652"/>
            <a:ext cx="4838047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sz="6600" b="1" dirty="0">
                <a:solidFill>
                  <a:schemeClr val="bg1"/>
                </a:solidFill>
                <a:effectLst/>
                <a:latin typeface="Alegreya Sans ExtraBold" panose="00000900000000000000" pitchFamily="2" charset="0"/>
              </a:rPr>
              <a:t>Preguntas</a:t>
            </a:r>
            <a:endParaRPr lang="es-AR" sz="6600" dirty="0">
              <a:solidFill>
                <a:schemeClr val="bg1"/>
              </a:solidFill>
              <a:effectLst/>
              <a:latin typeface="Alegreya Sa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76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6302 0 L 3.88889E-6 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6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480CAD-4C31-431D-BAC0-0199461F5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8"/>
            <a:ext cx="7886700" cy="1009652"/>
          </a:xfrm>
        </p:spPr>
        <p:txBody>
          <a:bodyPr/>
          <a:lstStyle/>
          <a:p>
            <a:endParaRPr lang="es-AR" b="1" dirty="0">
              <a:latin typeface="Alegreya Sans" panose="00000500000000000000" pitchFamily="2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0FB5F8-4420-47B4-A36E-6A90E66D2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>
              <a:latin typeface="Alegreya Sans" panose="00000500000000000000" pitchFamily="2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E4607A1-D3FC-4B37-9AAC-BE9C1101831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-1" y="0"/>
            <a:ext cx="9144001" cy="435076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FB6A42AD-4739-4751-B537-093399E3C17A}"/>
              </a:ext>
            </a:extLst>
          </p:cNvPr>
          <p:cNvSpPr txBox="1"/>
          <p:nvPr/>
        </p:nvSpPr>
        <p:spPr>
          <a:xfrm>
            <a:off x="-1" y="-1247"/>
            <a:ext cx="914400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chemeClr val="bg1"/>
                </a:solidFill>
                <a:latin typeface="Alegreya Sans ExtraBold" panose="00000900000000000000" pitchFamily="2" charset="0"/>
              </a:rPr>
              <a:t>Jornada Institucional    </a:t>
            </a:r>
            <a:r>
              <a:rPr lang="es-AR" sz="1600" dirty="0">
                <a:solidFill>
                  <a:schemeClr val="bg1"/>
                </a:solidFill>
                <a:latin typeface="Alegreya Sans" panose="00000500000000000000" pitchFamily="2" charset="0"/>
              </a:rPr>
              <a:t>Facultad de Ingeniería</a:t>
            </a:r>
          </a:p>
        </p:txBody>
      </p:sp>
    </p:spTree>
    <p:extLst>
      <p:ext uri="{BB962C8B-B14F-4D97-AF65-F5344CB8AC3E}">
        <p14:creationId xmlns:p14="http://schemas.microsoft.com/office/powerpoint/2010/main" val="2137238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0FB5F8-4420-47B4-A36E-6A90E66D2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91" y="1386338"/>
            <a:ext cx="7886700" cy="5216167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ES" sz="3600" b="1" dirty="0">
                <a:latin typeface="Alegreya Sa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OBJETIVOS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3600" dirty="0">
                <a:solidFill>
                  <a:srgbClr val="FF0000"/>
                </a:solidFill>
              </a:rPr>
              <a:t>Tiempo exposición: 5 minutos</a:t>
            </a:r>
            <a:endParaRPr lang="es-AR" sz="3600" dirty="0">
              <a:solidFill>
                <a:srgbClr val="FF0000"/>
              </a:solidFill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s-AR" sz="3600" b="1" dirty="0">
              <a:effectLst/>
              <a:latin typeface="Alegreya Sans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E4607A1-D3FC-4B37-9AAC-BE9C1101831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-1" y="0"/>
            <a:ext cx="9144001" cy="435076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FB6A42AD-4739-4751-B537-093399E3C17A}"/>
              </a:ext>
            </a:extLst>
          </p:cNvPr>
          <p:cNvSpPr txBox="1"/>
          <p:nvPr/>
        </p:nvSpPr>
        <p:spPr>
          <a:xfrm>
            <a:off x="-1" y="-1247"/>
            <a:ext cx="914400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chemeClr val="bg1"/>
                </a:solidFill>
                <a:latin typeface="Alegreya Sans ExtraBold" panose="00000900000000000000" pitchFamily="2" charset="0"/>
              </a:rPr>
              <a:t>Jornada Institucional    </a:t>
            </a:r>
            <a:r>
              <a:rPr lang="es-AR" sz="1600" dirty="0">
                <a:solidFill>
                  <a:schemeClr val="bg1"/>
                </a:solidFill>
                <a:latin typeface="Alegreya Sans" panose="00000500000000000000" pitchFamily="2" charset="0"/>
              </a:rPr>
              <a:t>Facultad de Ingeniería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B6480CAD-4C31-431D-BAC0-0199461F5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921" y="623351"/>
            <a:ext cx="7886700" cy="690562"/>
          </a:xfrm>
        </p:spPr>
        <p:txBody>
          <a:bodyPr>
            <a:normAutofit fontScale="90000"/>
          </a:bodyPr>
          <a:lstStyle/>
          <a:p>
            <a:r>
              <a:rPr lang="es-AR" b="1" dirty="0">
                <a:latin typeface="Alegreya Sans" panose="00000500000000000000" pitchFamily="2" charset="0"/>
              </a:rPr>
              <a:t>BIENVENIDA</a:t>
            </a:r>
            <a:br>
              <a:rPr lang="es-AR" b="1" dirty="0">
                <a:latin typeface="Alegreya Sans" panose="00000500000000000000" pitchFamily="2" charset="0"/>
              </a:rPr>
            </a:br>
            <a:endParaRPr lang="es-AR" b="1" dirty="0">
              <a:latin typeface="Alegreya Sa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785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480CAD-4C31-431D-BAC0-0199461F5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4053"/>
            <a:ext cx="7886700" cy="1009652"/>
          </a:xfrm>
        </p:spPr>
        <p:txBody>
          <a:bodyPr>
            <a:normAutofit fontScale="90000"/>
          </a:bodyPr>
          <a:lstStyle/>
          <a:p>
            <a:r>
              <a:rPr lang="es-MX" b="1" dirty="0">
                <a:latin typeface="Alegreya Sans" panose="00000500000000000000" pitchFamily="2" charset="0"/>
              </a:rPr>
              <a:t>SECRETARÍA DE INVESTIGACIONES</a:t>
            </a:r>
            <a:endParaRPr lang="es-AR" b="1" dirty="0">
              <a:latin typeface="Alegreya Sans" panose="00000500000000000000" pitchFamily="2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0FB5F8-4420-47B4-A36E-6A90E66D2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sz="3600" dirty="0">
              <a:latin typeface="Alegreya Sans" panose="00000500000000000000" pitchFamily="2" charset="0"/>
            </a:endParaRPr>
          </a:p>
          <a:p>
            <a:endParaRPr lang="es-MX" sz="3600" dirty="0">
              <a:latin typeface="Alegreya Sans" panose="00000500000000000000" pitchFamily="2" charset="0"/>
            </a:endParaRPr>
          </a:p>
          <a:p>
            <a:endParaRPr lang="es-MX" sz="3200" dirty="0">
              <a:latin typeface="Alegreya Sans" panose="00000500000000000000" pitchFamily="2" charset="0"/>
            </a:endParaRPr>
          </a:p>
          <a:p>
            <a:endParaRPr lang="es-AR" dirty="0">
              <a:latin typeface="Alegreya Sans" panose="00000500000000000000" pitchFamily="2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E4607A1-D3FC-4B37-9AAC-BE9C1101831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-1" y="0"/>
            <a:ext cx="9144001" cy="435076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FB6A42AD-4739-4751-B537-093399E3C17A}"/>
              </a:ext>
            </a:extLst>
          </p:cNvPr>
          <p:cNvSpPr txBox="1"/>
          <p:nvPr/>
        </p:nvSpPr>
        <p:spPr>
          <a:xfrm>
            <a:off x="-1" y="-1247"/>
            <a:ext cx="914400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chemeClr val="bg1"/>
                </a:solidFill>
                <a:latin typeface="Alegreya Sans ExtraBold" panose="00000900000000000000" pitchFamily="2" charset="0"/>
              </a:rPr>
              <a:t>Jornada Institucional    </a:t>
            </a:r>
            <a:r>
              <a:rPr lang="es-AR" sz="1600" dirty="0">
                <a:solidFill>
                  <a:schemeClr val="bg1"/>
                </a:solidFill>
                <a:latin typeface="Alegreya Sans" panose="00000500000000000000" pitchFamily="2" charset="0"/>
              </a:rPr>
              <a:t>Facultad de Ingeniería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28650" y="1494968"/>
            <a:ext cx="813088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MX" sz="2000" b="1" dirty="0"/>
              <a:t>AVANCES EN LOS PROCESOS DE CALIDAD Y CERTIFICACIONES </a:t>
            </a:r>
          </a:p>
          <a:p>
            <a:pPr lvl="0" algn="just"/>
            <a:r>
              <a:rPr lang="es-MX" sz="2000" b="1" dirty="0"/>
              <a:t>SISTEMA DE GESTIÓN CALIDAD- Reuniones Facultad-IRAM- Consultor</a:t>
            </a:r>
            <a:endParaRPr lang="es-MX" sz="2000" dirty="0"/>
          </a:p>
          <a:p>
            <a:pPr lvl="0" algn="just"/>
            <a:endParaRPr lang="es-MX" sz="2000" dirty="0"/>
          </a:p>
          <a:p>
            <a:pPr lvl="0" algn="just"/>
            <a:r>
              <a:rPr lang="es-MX" sz="2000" dirty="0"/>
              <a:t>- Proyecto SIAC</a:t>
            </a:r>
            <a:endParaRPr lang="es-AR" sz="2000" dirty="0"/>
          </a:p>
          <a:p>
            <a:pPr algn="just"/>
            <a:r>
              <a:rPr lang="es-MX" sz="2000" dirty="0"/>
              <a:t>- Convenio Marco UNSJ- IRAM</a:t>
            </a:r>
          </a:p>
          <a:p>
            <a:pPr algn="just"/>
            <a:r>
              <a:rPr lang="es-MX" sz="2000" dirty="0"/>
              <a:t>- Membresía de la UNSJ. Instalación de un nodo para consulta de normas IRAM.</a:t>
            </a:r>
          </a:p>
          <a:p>
            <a:pPr algn="just"/>
            <a:r>
              <a:rPr lang="es-MX" sz="2000" dirty="0"/>
              <a:t>- Integración a comités elaboración- revisión- actualización de normas para cualquier integrante de la Facultad.</a:t>
            </a:r>
          </a:p>
          <a:p>
            <a:pPr algn="just"/>
            <a:r>
              <a:rPr lang="es-MX" sz="2000" dirty="0"/>
              <a:t>- Norma de requisitos para laboratorios y para certificación de personas</a:t>
            </a:r>
          </a:p>
          <a:p>
            <a:pPr algn="just"/>
            <a:r>
              <a:rPr lang="es-MX" sz="2000" dirty="0"/>
              <a:t>- Trabajo en procedimiento para una capacitación OPERADORES DE CENTRALES Y ESTACIONES TRANSFORMADORAS PT15 (IEE)</a:t>
            </a:r>
          </a:p>
          <a:p>
            <a:pPr algn="just"/>
            <a:r>
              <a:rPr lang="es-MX" sz="2000" dirty="0"/>
              <a:t>- Comentarios sobre Visitas a Unidades de Investigación con Empresas Mineras</a:t>
            </a:r>
            <a:endParaRPr lang="es-AR" sz="2000" dirty="0"/>
          </a:p>
          <a:p>
            <a:pPr algn="just"/>
            <a:r>
              <a:rPr lang="es-MX" sz="2000" dirty="0"/>
              <a:t>- Informe anual de Investigación- Indicadores</a:t>
            </a:r>
          </a:p>
          <a:p>
            <a:pPr algn="just"/>
            <a:endParaRPr lang="es-MX" sz="2000" dirty="0">
              <a:solidFill>
                <a:srgbClr val="FF0000"/>
              </a:solidFill>
            </a:endParaRPr>
          </a:p>
          <a:p>
            <a:pPr algn="just"/>
            <a:r>
              <a:rPr lang="es-MX" sz="2000" dirty="0">
                <a:solidFill>
                  <a:srgbClr val="FF0000"/>
                </a:solidFill>
              </a:rPr>
              <a:t>Tiempo exposición: 20 minutos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1066813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480CAD-4C31-431D-BAC0-0199461F5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8"/>
            <a:ext cx="7886700" cy="690562"/>
          </a:xfrm>
        </p:spPr>
        <p:txBody>
          <a:bodyPr>
            <a:normAutofit fontScale="90000"/>
          </a:bodyPr>
          <a:lstStyle/>
          <a:p>
            <a:r>
              <a:rPr lang="es-AR" b="1" dirty="0">
                <a:latin typeface="Alegreya Sans" panose="00000500000000000000" pitchFamily="2" charset="0"/>
              </a:rPr>
              <a:t>SECRETARÍA ACADÉMICA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0FB5F8-4420-47B4-A36E-6A90E66D2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7562"/>
            <a:ext cx="8235950" cy="4948338"/>
          </a:xfrm>
        </p:spPr>
        <p:txBody>
          <a:bodyPr>
            <a:normAutofit fontScale="85000" lnSpcReduction="20000"/>
          </a:bodyPr>
          <a:lstStyle/>
          <a:p>
            <a:r>
              <a:rPr lang="es-MX" b="1" dirty="0"/>
              <a:t>Marco Pedagógico de Referencia Institucional, Ord. N° 35/23 -CD</a:t>
            </a:r>
            <a:endParaRPr lang="es-AR" dirty="0"/>
          </a:p>
          <a:p>
            <a:r>
              <a:rPr lang="es-MX" dirty="0"/>
              <a:t>Disertantes: CUTE</a:t>
            </a:r>
            <a:endParaRPr lang="es-AR" dirty="0"/>
          </a:p>
          <a:p>
            <a:r>
              <a:rPr lang="es-MX" dirty="0">
                <a:solidFill>
                  <a:srgbClr val="FF0000"/>
                </a:solidFill>
              </a:rPr>
              <a:t>Tiempo de exposición: 10 minutos.</a:t>
            </a:r>
            <a:endParaRPr lang="es-AR" dirty="0">
              <a:solidFill>
                <a:srgbClr val="FF0000"/>
              </a:solidFill>
            </a:endParaRPr>
          </a:p>
          <a:p>
            <a:endParaRPr lang="es-AR" dirty="0"/>
          </a:p>
          <a:p>
            <a:r>
              <a:rPr lang="es-MX" b="1" dirty="0"/>
              <a:t>Planificación por Competencias, Ord. N° 52/23 – CD</a:t>
            </a:r>
            <a:endParaRPr lang="es-AR" dirty="0"/>
          </a:p>
          <a:p>
            <a:r>
              <a:rPr lang="es-MX" b="1" dirty="0"/>
              <a:t>Comisión de seguimiento curricular, Ord. 07/23 -CD</a:t>
            </a:r>
            <a:endParaRPr lang="es-AR" dirty="0"/>
          </a:p>
          <a:p>
            <a:r>
              <a:rPr lang="es-MX" dirty="0"/>
              <a:t>Disertante: Vicedecana Dr. Ing. Andrea </a:t>
            </a:r>
            <a:r>
              <a:rPr lang="es-MX" dirty="0" err="1"/>
              <a:t>Diaz</a:t>
            </a:r>
            <a:endParaRPr lang="es-AR" dirty="0"/>
          </a:p>
          <a:p>
            <a:r>
              <a:rPr lang="es-MX" dirty="0"/>
              <a:t>Tiempo exposición: 10 minutos</a:t>
            </a:r>
            <a:endParaRPr lang="es-AR" dirty="0"/>
          </a:p>
          <a:p>
            <a:r>
              <a:rPr lang="es-MX" dirty="0"/>
              <a:t> </a:t>
            </a:r>
            <a:endParaRPr lang="es-AR" dirty="0"/>
          </a:p>
          <a:p>
            <a:r>
              <a:rPr lang="es-MX" b="1" dirty="0" err="1"/>
              <a:t>Subrogancias</a:t>
            </a:r>
            <a:r>
              <a:rPr lang="es-MX" b="1" dirty="0"/>
              <a:t> - Nuevos Cargos</a:t>
            </a:r>
            <a:r>
              <a:rPr lang="es-MX" dirty="0"/>
              <a:t>  </a:t>
            </a:r>
            <a:r>
              <a:rPr lang="es-MX" b="1" dirty="0"/>
              <a:t>Marcos </a:t>
            </a:r>
            <a:r>
              <a:rPr lang="es-MX" dirty="0">
                <a:solidFill>
                  <a:srgbClr val="FF0000"/>
                </a:solidFill>
              </a:rPr>
              <a:t>10 minutos.</a:t>
            </a:r>
            <a:endParaRPr lang="es-A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MX" b="1" dirty="0"/>
          </a:p>
          <a:p>
            <a:r>
              <a:rPr lang="es-MX" dirty="0">
                <a:solidFill>
                  <a:srgbClr val="FF0000"/>
                </a:solidFill>
              </a:rPr>
              <a:t>Tiempo exposición: 30 minutos</a:t>
            </a:r>
            <a:endParaRPr lang="es-AR" dirty="0">
              <a:solidFill>
                <a:srgbClr val="FF0000"/>
              </a:solidFill>
            </a:endParaRPr>
          </a:p>
          <a:p>
            <a:endParaRPr lang="es-AR" dirty="0"/>
          </a:p>
          <a:p>
            <a:endParaRPr lang="es-AR" dirty="0">
              <a:latin typeface="Alegreya Sans" panose="00000500000000000000" pitchFamily="2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E4607A1-D3FC-4B37-9AAC-BE9C1101831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-1" y="0"/>
            <a:ext cx="9144001" cy="435076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FB6A42AD-4739-4751-B537-093399E3C17A}"/>
              </a:ext>
            </a:extLst>
          </p:cNvPr>
          <p:cNvSpPr txBox="1"/>
          <p:nvPr/>
        </p:nvSpPr>
        <p:spPr>
          <a:xfrm>
            <a:off x="-1" y="-1247"/>
            <a:ext cx="914400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chemeClr val="bg1"/>
                </a:solidFill>
                <a:latin typeface="Alegreya Sans ExtraBold" panose="00000900000000000000" pitchFamily="2" charset="0"/>
              </a:rPr>
              <a:t>I Jornada Académico-Institucional    </a:t>
            </a:r>
            <a:r>
              <a:rPr lang="es-AR" sz="1600" dirty="0">
                <a:solidFill>
                  <a:schemeClr val="bg1"/>
                </a:solidFill>
                <a:latin typeface="Alegreya Sans" panose="00000500000000000000" pitchFamily="2" charset="0"/>
              </a:rPr>
              <a:t>Facultad de Ingeniería</a:t>
            </a:r>
          </a:p>
        </p:txBody>
      </p:sp>
    </p:spTree>
    <p:extLst>
      <p:ext uri="{BB962C8B-B14F-4D97-AF65-F5344CB8AC3E}">
        <p14:creationId xmlns:p14="http://schemas.microsoft.com/office/powerpoint/2010/main" val="3582611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480CAD-4C31-431D-BAC0-0199461F5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8"/>
            <a:ext cx="7886700" cy="690562"/>
          </a:xfrm>
        </p:spPr>
        <p:txBody>
          <a:bodyPr>
            <a:normAutofit fontScale="90000"/>
          </a:bodyPr>
          <a:lstStyle/>
          <a:p>
            <a:r>
              <a:rPr lang="es-AR" b="1" dirty="0">
                <a:latin typeface="Alegreya Sans" panose="00000500000000000000" pitchFamily="2" charset="0"/>
              </a:rPr>
              <a:t>SECRETARÍA DE ASUNTOS ESTUDIANTILES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0FB5F8-4420-47B4-A36E-6A90E66D2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7562"/>
            <a:ext cx="8235950" cy="4948338"/>
          </a:xfrm>
        </p:spPr>
        <p:txBody>
          <a:bodyPr>
            <a:normAutofit/>
          </a:bodyPr>
          <a:lstStyle/>
          <a:p>
            <a:r>
              <a:rPr lang="es-MX" dirty="0"/>
              <a:t>Nuevos Planes de estudio</a:t>
            </a:r>
            <a:endParaRPr lang="es-AR" dirty="0"/>
          </a:p>
          <a:p>
            <a:r>
              <a:rPr lang="es-MX" dirty="0"/>
              <a:t>Ingresantes</a:t>
            </a:r>
            <a:endParaRPr lang="es-AR" dirty="0"/>
          </a:p>
          <a:p>
            <a:r>
              <a:rPr lang="es-MX" dirty="0"/>
              <a:t>SIU3-Guaraní</a:t>
            </a:r>
          </a:p>
          <a:p>
            <a:r>
              <a:rPr lang="es-MX" dirty="0">
                <a:solidFill>
                  <a:srgbClr val="FF0000"/>
                </a:solidFill>
              </a:rPr>
              <a:t>Tiempo exposición: 15 minutos</a:t>
            </a:r>
            <a:endParaRPr lang="es-AR" dirty="0">
              <a:solidFill>
                <a:srgbClr val="FF0000"/>
              </a:solidFill>
            </a:endParaRPr>
          </a:p>
          <a:p>
            <a:endParaRPr lang="es-AR" dirty="0"/>
          </a:p>
          <a:p>
            <a:endParaRPr lang="es-AR" dirty="0">
              <a:latin typeface="Alegreya Sans" panose="00000500000000000000" pitchFamily="2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E4607A1-D3FC-4B37-9AAC-BE9C1101831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-1" y="0"/>
            <a:ext cx="9144001" cy="435076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FB6A42AD-4739-4751-B537-093399E3C17A}"/>
              </a:ext>
            </a:extLst>
          </p:cNvPr>
          <p:cNvSpPr txBox="1"/>
          <p:nvPr/>
        </p:nvSpPr>
        <p:spPr>
          <a:xfrm>
            <a:off x="-1" y="-1247"/>
            <a:ext cx="914400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chemeClr val="bg1"/>
                </a:solidFill>
                <a:latin typeface="Alegreya Sans ExtraBold" panose="00000900000000000000" pitchFamily="2" charset="0"/>
              </a:rPr>
              <a:t>I Jornada Académico-Institucional    </a:t>
            </a:r>
            <a:r>
              <a:rPr lang="es-AR" sz="1600" dirty="0">
                <a:solidFill>
                  <a:schemeClr val="bg1"/>
                </a:solidFill>
                <a:latin typeface="Alegreya Sans" panose="00000500000000000000" pitchFamily="2" charset="0"/>
              </a:rPr>
              <a:t>Facultad de Ingeniería</a:t>
            </a:r>
          </a:p>
        </p:txBody>
      </p:sp>
    </p:spTree>
    <p:extLst>
      <p:ext uri="{BB962C8B-B14F-4D97-AF65-F5344CB8AC3E}">
        <p14:creationId xmlns:p14="http://schemas.microsoft.com/office/powerpoint/2010/main" val="3865175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480CAD-4C31-431D-BAC0-0199461F5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8"/>
            <a:ext cx="7886700" cy="1009652"/>
          </a:xfrm>
        </p:spPr>
        <p:txBody>
          <a:bodyPr>
            <a:normAutofit fontScale="90000"/>
          </a:bodyPr>
          <a:lstStyle/>
          <a:p>
            <a:r>
              <a:rPr lang="es-ES" b="1" dirty="0">
                <a:latin typeface="Alegreya Sans" panose="00000500000000000000" pitchFamily="2" charset="0"/>
              </a:rPr>
              <a:t>SECRETARIA DE EXTENSI</a:t>
            </a:r>
            <a:r>
              <a:rPr lang="es-AR" b="1" dirty="0">
                <a:latin typeface="Alegreya Sans" panose="00000500000000000000" pitchFamily="2" charset="0"/>
              </a:rPr>
              <a:t>ÓN FI-UNSJ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0FB5F8-4420-47B4-A36E-6A90E66D2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028" y="2000436"/>
            <a:ext cx="8663266" cy="66208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0000"/>
              </a:lnSpc>
            </a:pPr>
            <a:r>
              <a:rPr lang="es-MX" sz="8600" dirty="0"/>
              <a:t>FACULTAD ABIERTA (Orlando) Propuesta Innovadora</a:t>
            </a:r>
          </a:p>
          <a:p>
            <a:pPr>
              <a:lnSpc>
                <a:spcPct val="110000"/>
              </a:lnSpc>
            </a:pPr>
            <a:endParaRPr lang="es-MX" sz="86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s-MX" sz="8800" b="1" dirty="0" smtClean="0">
                <a:latin typeface="Alegreya Sans" panose="00000500000000000000"/>
                <a:cs typeface="Aharoni" panose="02010803020104030203" pitchFamily="2" charset="-79"/>
              </a:rPr>
              <a:t>  </a:t>
            </a:r>
            <a:r>
              <a:rPr lang="es-MX" sz="11200" b="1" dirty="0" smtClean="0">
                <a:latin typeface="Alegreya Sans" panose="00000500000000000000"/>
                <a:cs typeface="Aharoni" panose="02010803020104030203" pitchFamily="2" charset="-79"/>
              </a:rPr>
              <a:t>COMUNICACIÓN INSTITUCIONAL </a:t>
            </a:r>
          </a:p>
          <a:p>
            <a:pPr>
              <a:lnSpc>
                <a:spcPct val="110000"/>
              </a:lnSpc>
            </a:pPr>
            <a:r>
              <a:rPr lang="es-MX" sz="7200" b="1" dirty="0" smtClean="0">
                <a:cs typeface="Aharoni" panose="02010803020104030203" pitchFamily="2" charset="-79"/>
              </a:rPr>
              <a:t>El rol de la comunicación organizacional </a:t>
            </a:r>
          </a:p>
          <a:p>
            <a:pPr>
              <a:lnSpc>
                <a:spcPct val="110000"/>
              </a:lnSpc>
            </a:pPr>
            <a:r>
              <a:rPr lang="es-MX" sz="7200" b="1" dirty="0" smtClean="0">
                <a:cs typeface="Aharoni" panose="02010803020104030203" pitchFamily="2" charset="-79"/>
              </a:rPr>
              <a:t>Misión de la FI</a:t>
            </a:r>
          </a:p>
          <a:p>
            <a:pPr>
              <a:lnSpc>
                <a:spcPct val="110000"/>
              </a:lnSpc>
            </a:pPr>
            <a:r>
              <a:rPr lang="es-MX" sz="7200" b="1" dirty="0" smtClean="0">
                <a:cs typeface="Aharoni" panose="02010803020104030203" pitchFamily="2" charset="-79"/>
              </a:rPr>
              <a:t>Demandas de actores externos e internos</a:t>
            </a:r>
          </a:p>
          <a:p>
            <a:pPr>
              <a:lnSpc>
                <a:spcPct val="110000"/>
              </a:lnSpc>
            </a:pPr>
            <a:r>
              <a:rPr lang="es-MX" sz="7200" b="1" dirty="0" smtClean="0">
                <a:cs typeface="Aharoni" panose="02010803020104030203" pitchFamily="2" charset="-79"/>
              </a:rPr>
              <a:t>Procesos comunicativos gestionados por el área de Comunicación FI.</a:t>
            </a:r>
          </a:p>
          <a:p>
            <a:pPr marL="0" indent="0">
              <a:lnSpc>
                <a:spcPct val="110000"/>
              </a:lnSpc>
              <a:buNone/>
            </a:pPr>
            <a:endParaRPr lang="es-MX" sz="8800" dirty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</a:pPr>
            <a:endParaRPr lang="es-AR" sz="8600" dirty="0"/>
          </a:p>
          <a:p>
            <a:pPr marL="0" indent="0">
              <a:lnSpc>
                <a:spcPct val="110000"/>
              </a:lnSpc>
              <a:buNone/>
            </a:pPr>
            <a:r>
              <a:rPr lang="es-AR" sz="8600" dirty="0"/>
              <a:t>                      </a:t>
            </a:r>
            <a:r>
              <a:rPr lang="es-AR" dirty="0">
                <a:latin typeface="Alegreya Sans" panose="00000500000000000000" pitchFamily="2" charset="0"/>
              </a:rPr>
              <a:t>                     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E4607A1-D3FC-4B37-9AAC-BE9C1101831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-1" y="0"/>
            <a:ext cx="9144001" cy="435076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FB6A42AD-4739-4751-B537-093399E3C17A}"/>
              </a:ext>
            </a:extLst>
          </p:cNvPr>
          <p:cNvSpPr txBox="1"/>
          <p:nvPr/>
        </p:nvSpPr>
        <p:spPr>
          <a:xfrm>
            <a:off x="-1" y="-1247"/>
            <a:ext cx="914400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chemeClr val="bg1"/>
                </a:solidFill>
                <a:latin typeface="Alegreya Sans ExtraBold" panose="00000900000000000000" pitchFamily="2" charset="0"/>
              </a:rPr>
              <a:t>Jornada Institucional    </a:t>
            </a:r>
            <a:r>
              <a:rPr lang="es-AR" sz="1600" dirty="0">
                <a:solidFill>
                  <a:schemeClr val="bg1"/>
                </a:solidFill>
                <a:latin typeface="Alegreya Sans" panose="00000500000000000000" pitchFamily="2" charset="0"/>
              </a:rPr>
              <a:t>Facultad de Ingeniería</a:t>
            </a:r>
          </a:p>
        </p:txBody>
      </p:sp>
    </p:spTree>
    <p:extLst>
      <p:ext uri="{BB962C8B-B14F-4D97-AF65-F5344CB8AC3E}">
        <p14:creationId xmlns:p14="http://schemas.microsoft.com/office/powerpoint/2010/main" val="3448601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EE4607A1-D3FC-4B37-9AAC-BE9C1101831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-1" y="0"/>
            <a:ext cx="9144001" cy="435076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FB6A42AD-4739-4751-B537-093399E3C17A}"/>
              </a:ext>
            </a:extLst>
          </p:cNvPr>
          <p:cNvSpPr txBox="1"/>
          <p:nvPr/>
        </p:nvSpPr>
        <p:spPr>
          <a:xfrm>
            <a:off x="-1" y="-1247"/>
            <a:ext cx="914400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chemeClr val="bg1"/>
                </a:solidFill>
                <a:latin typeface="Alegreya Sans ExtraBold" panose="00000900000000000000" pitchFamily="2" charset="0"/>
              </a:rPr>
              <a:t>Jornada Institucional    </a:t>
            </a:r>
            <a:r>
              <a:rPr lang="es-AR" sz="1600" dirty="0">
                <a:solidFill>
                  <a:schemeClr val="bg1"/>
                </a:solidFill>
                <a:latin typeface="Alegreya Sans" panose="00000500000000000000" pitchFamily="2" charset="0"/>
              </a:rPr>
              <a:t>Facultad de Ingeniería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52502" y="2477965"/>
            <a:ext cx="1302225" cy="1503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s-AR" sz="1350" b="1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Demandas de </a:t>
            </a:r>
            <a:r>
              <a:rPr lang="es-AR" sz="1350" b="1" u="sng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actores </a:t>
            </a:r>
            <a:r>
              <a:rPr lang="es-AR" sz="1350" b="1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relacionados con la organización</a:t>
            </a:r>
            <a:endParaRPr lang="es-ES" sz="1350" b="1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s-E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638361"/>
              </p:ext>
            </p:extLst>
          </p:nvPr>
        </p:nvGraphicFramePr>
        <p:xfrm>
          <a:off x="1587731" y="857250"/>
          <a:ext cx="7281949" cy="5222876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015141">
                  <a:extLst>
                    <a:ext uri="{9D8B030D-6E8A-4147-A177-3AD203B41FA5}">
                      <a16:colId xmlns:a16="http://schemas.microsoft.com/office/drawing/2014/main" val="4004006675"/>
                    </a:ext>
                  </a:extLst>
                </a:gridCol>
                <a:gridCol w="6266808">
                  <a:extLst>
                    <a:ext uri="{9D8B030D-6E8A-4147-A177-3AD203B41FA5}">
                      <a16:colId xmlns:a16="http://schemas.microsoft.com/office/drawing/2014/main" val="4260825702"/>
                    </a:ext>
                  </a:extLst>
                </a:gridCol>
              </a:tblGrid>
              <a:tr h="21239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        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        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     </a:t>
                      </a: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Internos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95" marR="36695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50" dirty="0" smtClean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50" b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Formular </a:t>
                      </a:r>
                      <a:r>
                        <a:rPr lang="es-ES" sz="1150" b="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y reafirmar una identidad </a:t>
                      </a:r>
                      <a:r>
                        <a:rPr lang="es-ES" sz="1150" b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positiva</a:t>
                      </a:r>
                      <a:r>
                        <a:rPr lang="es-ES" sz="1150" b="0" baseline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 de la institución.</a:t>
                      </a:r>
                      <a:endParaRPr lang="es-ES" sz="1150" b="0" dirty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50" b="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Definir misiones y visiones en cada área.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50" b="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Proyectar una imagen positiva.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50" b="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Definir, clarificar y reafirmar valores compartidos.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50" b="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Ampliar la formación humana y técnica.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50" b="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Obtener mayor eficiencia en los procesos operativos</a:t>
                      </a:r>
                      <a:r>
                        <a:rPr lang="es-ES" sz="1150" b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.                              </a:t>
                      </a:r>
                      <a:endParaRPr lang="es-ES" sz="1150" b="0" dirty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50" b="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Aumentar la rentabilidad en los procesos operativos.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50" b="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Incrementar el valor simbólico de cada tarea.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50" b="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Expandir el valor simbólico profesional y personal.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50" b="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Incrementar el valor económico de la propia tarea.  </a:t>
                      </a:r>
                      <a:endParaRPr lang="es-ES" sz="1150" b="0" dirty="0" smtClean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50" dirty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95" marR="36695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76165"/>
                  </a:ext>
                </a:extLst>
              </a:tr>
              <a:tr h="265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  <a:r>
                        <a:rPr lang="es-ES" sz="1200" dirty="0" smtClean="0">
                          <a:effectLst/>
                          <a:latin typeface="Bahnschrift" panose="020B0502040204020203" pitchFamily="34" charset="0"/>
                        </a:rPr>
                        <a:t>                   </a:t>
                      </a:r>
                      <a:endParaRPr lang="es-ES" sz="1200" dirty="0">
                        <a:effectLst/>
                        <a:latin typeface="Bahnschrift" panose="020B0502040204020203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aseline="0" dirty="0" smtClean="0">
                          <a:effectLst/>
                          <a:latin typeface="Bahnschrift" panose="020B0502040204020203" pitchFamily="34" charset="0"/>
                        </a:rPr>
                        <a:t>    </a:t>
                      </a: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Externos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  <a:endParaRPr lang="es-ES" sz="1200" dirty="0">
                        <a:effectLst/>
                        <a:latin typeface="Bahnschrif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95" marR="36695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50" dirty="0" smtClean="0">
                        <a:effectLst/>
                        <a:latin typeface="Bahnschrift" panose="020B0502040204020203" pitchFamily="34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50" dirty="0" smtClean="0">
                          <a:effectLst/>
                          <a:latin typeface="Bahnschrift" panose="020B0502040204020203" pitchFamily="34" charset="0"/>
                        </a:rPr>
                        <a:t>Recibir </a:t>
                      </a:r>
                      <a:r>
                        <a:rPr lang="es-ES" sz="1150" dirty="0">
                          <a:effectLst/>
                          <a:latin typeface="Bahnschrift" panose="020B0502040204020203" pitchFamily="34" charset="0"/>
                        </a:rPr>
                        <a:t>profesionales graduados en Ingeniería con los más altos estándares de formación. 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50" dirty="0" smtClean="0">
                          <a:effectLst/>
                          <a:latin typeface="Bahnschrift" panose="020B0502040204020203" pitchFamily="34" charset="0"/>
                        </a:rPr>
                        <a:t>Recibir </a:t>
                      </a:r>
                      <a:r>
                        <a:rPr lang="es-ES" sz="1150" dirty="0">
                          <a:effectLst/>
                          <a:latin typeface="Bahnschrift" panose="020B0502040204020203" pitchFamily="34" charset="0"/>
                        </a:rPr>
                        <a:t>profesionales formados técnicamente en diversas áreas operativas. 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50" dirty="0">
                          <a:effectLst/>
                          <a:latin typeface="Bahnschrift" panose="020B0502040204020203" pitchFamily="34" charset="0"/>
                        </a:rPr>
                        <a:t>Aumentar el número de ingresantes y estudiantes en las carreras.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50" dirty="0">
                          <a:effectLst/>
                          <a:latin typeface="Bahnschrift" panose="020B0502040204020203" pitchFamily="34" charset="0"/>
                        </a:rPr>
                        <a:t>Aumentar el número de egresados. 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50" dirty="0">
                          <a:effectLst/>
                          <a:latin typeface="Bahnschrift" panose="020B0502040204020203" pitchFamily="34" charset="0"/>
                        </a:rPr>
                        <a:t>Reducir el tiempo de duración de las carreras universitarias.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50" dirty="0">
                          <a:effectLst/>
                          <a:latin typeface="Bahnschrift" panose="020B0502040204020203" pitchFamily="34" charset="0"/>
                        </a:rPr>
                        <a:t>Expandir el territorio abarcado por la oferta académica de </a:t>
                      </a:r>
                      <a:r>
                        <a:rPr lang="es-ES" sz="1150" dirty="0" smtClean="0">
                          <a:effectLst/>
                          <a:latin typeface="Bahnschrift" panose="020B0502040204020203" pitchFamily="34" charset="0"/>
                        </a:rPr>
                        <a:t>grado</a:t>
                      </a:r>
                      <a:r>
                        <a:rPr lang="es-ES" sz="1150" baseline="0" dirty="0" smtClean="0">
                          <a:effectLst/>
                          <a:latin typeface="Bahnschrift" panose="020B0502040204020203" pitchFamily="34" charset="0"/>
                        </a:rPr>
                        <a:t> y la vinculación. </a:t>
                      </a:r>
                      <a:endParaRPr lang="es-ES" sz="1150" dirty="0">
                        <a:effectLst/>
                        <a:latin typeface="Bahnschrift" panose="020B0502040204020203" pitchFamily="34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50" dirty="0">
                          <a:effectLst/>
                          <a:latin typeface="Bahnschrift" panose="020B0502040204020203" pitchFamily="34" charset="0"/>
                        </a:rPr>
                        <a:t>Expandir el </a:t>
                      </a:r>
                      <a:r>
                        <a:rPr lang="es-ES" sz="1150" dirty="0" smtClean="0">
                          <a:effectLst/>
                          <a:latin typeface="Bahnschrift" panose="020B0502040204020203" pitchFamily="34" charset="0"/>
                        </a:rPr>
                        <a:t>alcance</a:t>
                      </a:r>
                      <a:r>
                        <a:rPr lang="es-ES" sz="1150" baseline="0" dirty="0" smtClean="0">
                          <a:effectLst/>
                          <a:latin typeface="Bahnschrift" panose="020B0502040204020203" pitchFamily="34" charset="0"/>
                        </a:rPr>
                        <a:t>, prestigio y</a:t>
                      </a:r>
                      <a:r>
                        <a:rPr lang="es-ES" sz="1150" dirty="0" smtClean="0">
                          <a:effectLst/>
                          <a:latin typeface="Bahnschrift" panose="020B0502040204020203" pitchFamily="34" charset="0"/>
                        </a:rPr>
                        <a:t> competitividad </a:t>
                      </a:r>
                      <a:r>
                        <a:rPr lang="es-ES" sz="1150" dirty="0">
                          <a:effectLst/>
                          <a:latin typeface="Bahnschrift" panose="020B0502040204020203" pitchFamily="34" charset="0"/>
                        </a:rPr>
                        <a:t>de la oferta académica de posgrado.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50" dirty="0">
                          <a:effectLst/>
                          <a:latin typeface="Bahnschrift" panose="020B0502040204020203" pitchFamily="34" charset="0"/>
                        </a:rPr>
                        <a:t>Verificar constantemente la imagen, valores, misión y visión enunciadas y </a:t>
                      </a:r>
                      <a:r>
                        <a:rPr lang="es-ES" sz="1150" dirty="0" smtClean="0">
                          <a:effectLst/>
                          <a:latin typeface="Bahnschrift" panose="020B0502040204020203" pitchFamily="34" charset="0"/>
                        </a:rPr>
                        <a:t>proyectadas.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50" dirty="0" smtClean="0">
                          <a:effectLst/>
                          <a:latin typeface="Bahnschrift" panose="020B0502040204020203" pitchFamily="34" charset="0"/>
                        </a:rPr>
                        <a:t>Recibir beneficios materiales y simbólicos </a:t>
                      </a:r>
                      <a:r>
                        <a:rPr lang="es-ES" sz="1150" dirty="0">
                          <a:effectLst/>
                          <a:latin typeface="Bahnschrift" panose="020B0502040204020203" pitchFamily="34" charset="0"/>
                        </a:rPr>
                        <a:t>a partir de la imagen y el prestigio de la institución. </a:t>
                      </a:r>
                      <a:endParaRPr lang="es-ES" sz="1150" dirty="0" smtClean="0">
                        <a:effectLst/>
                        <a:latin typeface="Bahnschrift" panose="020B0502040204020203" pitchFamily="34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AR" sz="1150" dirty="0" smtClean="0">
                          <a:effectLst/>
                          <a:latin typeface="Bahnschrift" panose="020B0502040204020203" pitchFamily="34" charset="0"/>
                        </a:rPr>
                        <a:t>Responder dudas e incertidumbre</a:t>
                      </a:r>
                      <a:r>
                        <a:rPr lang="es-AR" sz="1150" baseline="0" dirty="0" smtClean="0">
                          <a:effectLst/>
                          <a:latin typeface="Bahnschrift" panose="020B0502040204020203" pitchFamily="34" charset="0"/>
                        </a:rPr>
                        <a:t> del conjunto social a partir del conocimiento y la gestión. </a:t>
                      </a:r>
                      <a:endParaRPr lang="es-ES" sz="1150" dirty="0">
                        <a:effectLst/>
                        <a:latin typeface="Bahnschrift" panose="020B0502040204020203" pitchFamily="34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50" dirty="0">
                          <a:effectLst/>
                          <a:latin typeface="Bahnschrift" panose="020B0502040204020203" pitchFamily="34" charset="0"/>
                        </a:rPr>
                        <a:t>Justificar la inversión del conjunto de la sociedad en el funcionamiento de la institución. 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50" dirty="0">
                          <a:effectLst/>
                          <a:latin typeface="Bahnschrift" panose="020B0502040204020203" pitchFamily="34" charset="0"/>
                        </a:rPr>
                        <a:t>Contar con un agente de inclusión laboral en la provincia y </a:t>
                      </a:r>
                      <a:r>
                        <a:rPr lang="es-ES" sz="1150" dirty="0" smtClean="0">
                          <a:effectLst/>
                          <a:latin typeface="Bahnschrift" panose="020B0502040204020203" pitchFamily="34" charset="0"/>
                        </a:rPr>
                        <a:t>región.</a:t>
                      </a:r>
                      <a:endParaRPr lang="es-ES" sz="1150" dirty="0">
                        <a:effectLst/>
                        <a:latin typeface="Bahnschrift" panose="020B0502040204020203" pitchFamily="34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50" dirty="0">
                          <a:effectLst/>
                          <a:latin typeface="Bahnschrift" panose="020B0502040204020203" pitchFamily="34" charset="0"/>
                        </a:rPr>
                        <a:t>Recibir beneficios económicos, científicos, tecnológicos, simbólicos en general y de </a:t>
                      </a:r>
                      <a:r>
                        <a:rPr lang="es-ES" sz="1150" dirty="0" smtClean="0">
                          <a:effectLst/>
                          <a:latin typeface="Bahnschrift" panose="020B0502040204020203" pitchFamily="34" charset="0"/>
                        </a:rPr>
                        <a:t>gestión.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ES" sz="1150" dirty="0">
                        <a:effectLst/>
                        <a:latin typeface="Bahnschrif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95" marR="3669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75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960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EE4607A1-D3FC-4B37-9AAC-BE9C1101831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-1" y="0"/>
            <a:ext cx="9144001" cy="435076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FB6A42AD-4739-4751-B537-093399E3C17A}"/>
              </a:ext>
            </a:extLst>
          </p:cNvPr>
          <p:cNvSpPr txBox="1"/>
          <p:nvPr/>
        </p:nvSpPr>
        <p:spPr>
          <a:xfrm>
            <a:off x="-1" y="-1247"/>
            <a:ext cx="914400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chemeClr val="bg1"/>
                </a:solidFill>
                <a:latin typeface="Alegreya Sans ExtraBold" panose="00000900000000000000" pitchFamily="2" charset="0"/>
              </a:rPr>
              <a:t>Jornada Institucional    </a:t>
            </a:r>
            <a:r>
              <a:rPr lang="es-AR" sz="1600" dirty="0">
                <a:solidFill>
                  <a:schemeClr val="bg1"/>
                </a:solidFill>
                <a:latin typeface="Alegreya Sans" panose="00000500000000000000" pitchFamily="2" charset="0"/>
              </a:rPr>
              <a:t>Facultad de Ingeniería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92851" y="454828"/>
            <a:ext cx="8819187" cy="933397"/>
          </a:xfrm>
        </p:spPr>
        <p:txBody>
          <a:bodyPr>
            <a:normAutofit/>
          </a:bodyPr>
          <a:lstStyle/>
          <a:p>
            <a:r>
              <a:rPr lang="es-AR" sz="2000" b="1" dirty="0" smtClean="0">
                <a:solidFill>
                  <a:srgbClr val="00B050"/>
                </a:solidFill>
                <a:latin typeface="Bahnschrift" panose="020B0502040204020203" pitchFamily="34" charset="0"/>
              </a:rPr>
              <a:t>Procesos gestionados por el Área de Comunicación FI </a:t>
            </a:r>
            <a:endParaRPr lang="es-ES" sz="2000" b="1" dirty="0">
              <a:solidFill>
                <a:srgbClr val="00B050"/>
              </a:solidFill>
              <a:latin typeface="Bahnschrift" panose="020B0502040204020203" pitchFamily="34" charset="0"/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081618"/>
              </p:ext>
            </p:extLst>
          </p:nvPr>
        </p:nvGraphicFramePr>
        <p:xfrm>
          <a:off x="349135" y="1388225"/>
          <a:ext cx="8506620" cy="50476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1837">
                  <a:extLst>
                    <a:ext uri="{9D8B030D-6E8A-4147-A177-3AD203B41FA5}">
                      <a16:colId xmlns:a16="http://schemas.microsoft.com/office/drawing/2014/main" val="142542518"/>
                    </a:ext>
                  </a:extLst>
                </a:gridCol>
                <a:gridCol w="7214783">
                  <a:extLst>
                    <a:ext uri="{9D8B030D-6E8A-4147-A177-3AD203B41FA5}">
                      <a16:colId xmlns:a16="http://schemas.microsoft.com/office/drawing/2014/main" val="1291703949"/>
                    </a:ext>
                  </a:extLst>
                </a:gridCol>
              </a:tblGrid>
              <a:tr h="5047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  <a:endParaRPr lang="es-ES" sz="1800" dirty="0" smtClean="0">
                        <a:effectLst/>
                        <a:latin typeface="Bahnschrift" panose="020B0502040204020203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AR" sz="1800" dirty="0" smtClean="0">
                        <a:effectLst/>
                        <a:latin typeface="Bahnschrift" panose="020B0502040204020203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AR" sz="1800" dirty="0" smtClean="0">
                        <a:effectLst/>
                        <a:latin typeface="Bahnschrift" panose="020B0502040204020203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Bahnschrift" panose="020B0502040204020203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  <a:endParaRPr lang="es-ES" sz="1800" b="1" baseline="0" dirty="0" smtClean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baseline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A</a:t>
                      </a:r>
                      <a:r>
                        <a:rPr lang="es-ES" sz="1800" b="1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ctores      internos 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D03B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AR" sz="1600" b="1" baseline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Comunicación de actividades</a:t>
                      </a:r>
                      <a:r>
                        <a:rPr lang="es-AR" sz="1600" b="0" baseline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 de cátedras, Tutoría, Centro de Estudiantes, agrupaciones y asociaciones estudiantiles, institutos, departamentos, investigadores, docentes, </a:t>
                      </a:r>
                      <a:r>
                        <a:rPr lang="es-AR" sz="1600" b="0" baseline="0" dirty="0" err="1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nodocentes</a:t>
                      </a:r>
                      <a:r>
                        <a:rPr lang="es-AR" sz="1600" b="0" baseline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. </a:t>
                      </a:r>
                      <a:r>
                        <a:rPr lang="es-AR" sz="1600" b="1" baseline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 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ES" sz="1600" b="0" dirty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Ceremonial y 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Protocolo</a:t>
                      </a: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: </a:t>
                      </a:r>
                      <a:r>
                        <a:rPr lang="es-ES" sz="1600" b="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búsqueda, selección, edición, diseño y redacción de mensajes institucionales de conmemoraciones, vida social interna, actos especiales. Elaboración de guiones, logística y locución. Elaboración de productos comunicativos: invitaciones, tarjetas, </a:t>
                      </a:r>
                      <a:r>
                        <a:rPr lang="es-ES" sz="1600" b="0" dirty="0" err="1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flyers</a:t>
                      </a:r>
                      <a:r>
                        <a:rPr lang="es-ES" sz="1600" b="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 y carteles. Gestión de impresión de certificaciones. </a:t>
                      </a:r>
                      <a:endParaRPr lang="es-ES" sz="1600" b="0" dirty="0" smtClean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AR" sz="1600" b="1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Coordinación general</a:t>
                      </a:r>
                      <a:r>
                        <a:rPr lang="es-AR" sz="1600" b="1" baseline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 de comunicación </a:t>
                      </a:r>
                      <a:r>
                        <a:rPr lang="es-AR" sz="1600" b="0" baseline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de actos institucionales fundamentales como aniversarios, Colaciones de Grado y Posgrado, Facultad Abierta, entre otros. </a:t>
                      </a:r>
                      <a:endParaRPr lang="es-ES" sz="1600" b="0" dirty="0" smtClean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Mensajería,</a:t>
                      </a:r>
                      <a:r>
                        <a:rPr lang="es-ES" sz="1600" b="0" baseline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 Fotografía, Diseño Gráfico, Filmación. Elaboración de mensajes. </a:t>
                      </a:r>
                      <a:endParaRPr lang="es-ES" sz="1600" b="0" dirty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ES" sz="1600" b="0" dirty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Boletín interno </a:t>
                      </a: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“Facultad de Ingeniería informa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”.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ES" sz="1600" dirty="0">
                        <a:effectLst/>
                        <a:latin typeface="Bahnschrif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952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284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EE4607A1-D3FC-4B37-9AAC-BE9C1101831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-1" y="0"/>
            <a:ext cx="9144001" cy="435076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FB6A42AD-4739-4751-B537-093399E3C17A}"/>
              </a:ext>
            </a:extLst>
          </p:cNvPr>
          <p:cNvSpPr txBox="1"/>
          <p:nvPr/>
        </p:nvSpPr>
        <p:spPr>
          <a:xfrm>
            <a:off x="-1" y="-1247"/>
            <a:ext cx="914400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chemeClr val="bg1"/>
                </a:solidFill>
                <a:latin typeface="Alegreya Sans ExtraBold" panose="00000900000000000000" pitchFamily="2" charset="0"/>
              </a:rPr>
              <a:t>Jornada Institucional    </a:t>
            </a:r>
            <a:r>
              <a:rPr lang="es-AR" sz="1600" dirty="0">
                <a:solidFill>
                  <a:schemeClr val="bg1"/>
                </a:solidFill>
                <a:latin typeface="Alegreya Sans" panose="00000500000000000000" pitchFamily="2" charset="0"/>
              </a:rPr>
              <a:t>Facultad de Ingeniería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848874"/>
              </p:ext>
            </p:extLst>
          </p:nvPr>
        </p:nvGraphicFramePr>
        <p:xfrm>
          <a:off x="434858" y="1667683"/>
          <a:ext cx="8274281" cy="4740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6553">
                  <a:extLst>
                    <a:ext uri="{9D8B030D-6E8A-4147-A177-3AD203B41FA5}">
                      <a16:colId xmlns:a16="http://schemas.microsoft.com/office/drawing/2014/main" val="1932071174"/>
                    </a:ext>
                  </a:extLst>
                </a:gridCol>
                <a:gridCol w="7017728">
                  <a:extLst>
                    <a:ext uri="{9D8B030D-6E8A-4147-A177-3AD203B41FA5}">
                      <a16:colId xmlns:a16="http://schemas.microsoft.com/office/drawing/2014/main" val="1735323473"/>
                    </a:ext>
                  </a:extLst>
                </a:gridCol>
              </a:tblGrid>
              <a:tr h="40680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  <a:endParaRPr lang="es-ES" sz="1800" dirty="0" smtClean="0">
                        <a:effectLst/>
                        <a:latin typeface="Bahnschrift" panose="020B0502040204020203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AR" sz="1800" dirty="0" smtClean="0">
                        <a:effectLst/>
                        <a:latin typeface="Bahnschrift" panose="020B0502040204020203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AR" sz="1800" dirty="0" smtClean="0">
                        <a:effectLst/>
                        <a:latin typeface="Bahnschrift" panose="020B0502040204020203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Bahnschrift" panose="020B0502040204020203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  <a:endParaRPr lang="es-ES" sz="1800" b="1" baseline="0" dirty="0" smtClean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baseline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A</a:t>
                      </a:r>
                      <a:r>
                        <a:rPr lang="es-ES" sz="1800" b="1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ctores      externos 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ES" sz="1800" b="0" dirty="0" smtClean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Comunicación con</a:t>
                      </a:r>
                      <a:r>
                        <a:rPr lang="es-ES" sz="1600" b="0" baseline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padres</a:t>
                      </a:r>
                      <a:r>
                        <a:rPr lang="es-ES" sz="1600" b="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ingresantes, </a:t>
                      </a: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estudiantes,</a:t>
                      </a:r>
                      <a:r>
                        <a:rPr lang="es-ES" sz="1600" b="0" baseline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egresados</a:t>
                      </a:r>
                      <a:r>
                        <a:rPr lang="es-ES" sz="1600" b="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instituciones, </a:t>
                      </a: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autoridades</a:t>
                      </a:r>
                      <a:r>
                        <a:rPr lang="es-ES" sz="1600" b="0" baseline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gubernamentales, empresas. </a:t>
                      </a: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Apoyo a la Articulación. 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Bolsa de Trabajo de la FI: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b="0" baseline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reación de producto</a:t>
                      </a:r>
                      <a:r>
                        <a:rPr lang="es-ES" sz="1600" b="0" baseline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 actualización. 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ES" sz="1600" b="0" baseline="0" dirty="0" smtClean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Boletín informativo 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“Facultad de Ingeniería informa”.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s-ES" sz="1600" b="0" dirty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Lista de difusión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b="0" baseline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dirigida a </a:t>
                      </a: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medios de comunicación social:</a:t>
                      </a:r>
                      <a:r>
                        <a:rPr lang="es-ES" sz="1600" b="0" baseline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comerciales, 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institucionales y</a:t>
                      </a:r>
                      <a:r>
                        <a:rPr lang="es-ES" sz="1600" b="0" baseline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universitarios. 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s-ES" sz="1600" b="0" dirty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600" b="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Comunicación de actividades académicas, administrativas. 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ES" sz="1600" b="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600" b="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Comunicación pública de la </a:t>
                      </a: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ciencia:</a:t>
                      </a:r>
                      <a:r>
                        <a:rPr lang="es-ES" sz="1600" b="0" baseline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producto audiovisual para redes sociales: 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“¿Para qué sirve la ingeniería?”, artículos en medios de comunicación social y medios institucionales. </a:t>
                      </a:r>
                      <a:endParaRPr lang="es-ES" sz="1600" b="0" dirty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ES" sz="1800" b="0" dirty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969201"/>
                  </a:ext>
                </a:extLst>
              </a:tr>
            </a:tbl>
          </a:graphicData>
        </a:graphic>
      </p:graphicFrame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324813" y="584681"/>
            <a:ext cx="8819187" cy="933397"/>
          </a:xfrm>
        </p:spPr>
        <p:txBody>
          <a:bodyPr>
            <a:normAutofit/>
          </a:bodyPr>
          <a:lstStyle/>
          <a:p>
            <a:r>
              <a:rPr lang="es-AR" sz="2000" b="1" dirty="0" smtClean="0">
                <a:solidFill>
                  <a:srgbClr val="00B050"/>
                </a:solidFill>
                <a:latin typeface="Bahnschrift" panose="020B0502040204020203" pitchFamily="34" charset="0"/>
              </a:rPr>
              <a:t>Procesos gestionados por el Área de Comunicación FI </a:t>
            </a:r>
            <a:endParaRPr lang="es-ES" sz="2000" b="1" dirty="0">
              <a:solidFill>
                <a:srgbClr val="00B05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910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546</TotalTime>
  <Words>885</Words>
  <Application>Microsoft Office PowerPoint</Application>
  <PresentationFormat>Presentación en pantalla (4:3)</PresentationFormat>
  <Paragraphs>179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5" baseType="lpstr">
      <vt:lpstr>Aharoni</vt:lpstr>
      <vt:lpstr>Alegreya Sans</vt:lpstr>
      <vt:lpstr>Alegreya Sans ExtraBold</vt:lpstr>
      <vt:lpstr>Arial</vt:lpstr>
      <vt:lpstr>Bahnschrift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BIENVENIDA </vt:lpstr>
      <vt:lpstr>SECRETARÍA DE INVESTIGACIONES</vt:lpstr>
      <vt:lpstr>SECRETARÍA ACADÉMICA</vt:lpstr>
      <vt:lpstr>SECRETARÍA DE ASUNTOS ESTUDIANTILES</vt:lpstr>
      <vt:lpstr>SECRETARIA DE EXTENSIÓN FI-UNSJ</vt:lpstr>
      <vt:lpstr>Presentación de PowerPoint</vt:lpstr>
      <vt:lpstr>Procesos gestionados por el Área de Comunicación FI </vt:lpstr>
      <vt:lpstr>Procesos gestionados por el Área de Comunicación FI </vt:lpstr>
      <vt:lpstr>Presentación de PowerPoint</vt:lpstr>
      <vt:lpstr>SECRETARIA TÉCNICA</vt:lpstr>
      <vt:lpstr>   SECRETARÍA ADMINISTRATIVO FINANCIERA   Presupuesto  Decano Esp Ing. Mario Fernández Secr. Administrativo Financiero: Bocca  Tiempo exposición: 15 minutos </vt:lpstr>
      <vt:lpstr>Estadísticas Ingreso 2023 y 2024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Secretaría de Asuntos Estudiantiles FI-UNSJ</dc:creator>
  <cp:lastModifiedBy>usuario</cp:lastModifiedBy>
  <cp:revision>34</cp:revision>
  <dcterms:created xsi:type="dcterms:W3CDTF">2023-12-12T13:19:56Z</dcterms:created>
  <dcterms:modified xsi:type="dcterms:W3CDTF">2024-02-28T16:56:21Z</dcterms:modified>
</cp:coreProperties>
</file>