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3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4" r:id="rId4"/>
    <p:sldId id="260" r:id="rId5"/>
    <p:sldId id="265" r:id="rId6"/>
    <p:sldId id="258" r:id="rId7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23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2400" b="1" i="0" u="none" strike="noStrike" baseline="0" dirty="0">
                <a:effectLst/>
              </a:rPr>
              <a:t>VARIACIÓN ANUAL ÍNDICE CIRCOT MODELO </a:t>
            </a:r>
            <a:r>
              <a:rPr lang="es-MX" sz="2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</a:rPr>
              <a:t>I- PRECIO/M2 ($/m2)</a:t>
            </a:r>
            <a:br>
              <a:rPr lang="es-MX" sz="2400" b="1" i="0" u="none" strike="noStrike" baseline="0" dirty="0">
                <a:effectLst/>
              </a:rPr>
            </a:br>
            <a:r>
              <a:rPr lang="es-MX" sz="2400" b="1" i="0" u="none" strike="noStrike" baseline="0" dirty="0">
                <a:effectLst/>
              </a:rPr>
              <a:t>DICIEMBRE 2022- </a:t>
            </a:r>
            <a:r>
              <a:rPr lang="es-MX" sz="2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</a:rPr>
              <a:t>DICIEMBRE 2023</a:t>
            </a:r>
            <a:endParaRPr lang="es-AR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PRECIO/M2</c:v>
                </c:pt>
              </c:strCache>
            </c:strRef>
          </c:tx>
          <c:spPr>
            <a:ln w="889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Hoja1!$A$2:$A$14</c:f>
              <c:numCache>
                <c:formatCode>mmm\-yy</c:formatCode>
                <c:ptCount val="13"/>
                <c:pt idx="0">
                  <c:v>44896</c:v>
                </c:pt>
                <c:pt idx="1">
                  <c:v>44927</c:v>
                </c:pt>
                <c:pt idx="2">
                  <c:v>44958</c:v>
                </c:pt>
                <c:pt idx="3">
                  <c:v>44986</c:v>
                </c:pt>
                <c:pt idx="4">
                  <c:v>45017</c:v>
                </c:pt>
                <c:pt idx="5">
                  <c:v>45047</c:v>
                </c:pt>
                <c:pt idx="6">
                  <c:v>45078</c:v>
                </c:pt>
                <c:pt idx="7">
                  <c:v>45108</c:v>
                </c:pt>
                <c:pt idx="8">
                  <c:v>45139</c:v>
                </c:pt>
                <c:pt idx="9">
                  <c:v>45170</c:v>
                </c:pt>
                <c:pt idx="10">
                  <c:v>45200</c:v>
                </c:pt>
                <c:pt idx="11">
                  <c:v>45231</c:v>
                </c:pt>
                <c:pt idx="12">
                  <c:v>45261</c:v>
                </c:pt>
              </c:numCache>
            </c:numRef>
          </c:cat>
          <c:val>
            <c:numRef>
              <c:f>Hoja1!$B$2:$B$14</c:f>
              <c:numCache>
                <c:formatCode>"$"#,##0.00_);[Red]\("$"#,##0.00\)</c:formatCode>
                <c:ptCount val="13"/>
                <c:pt idx="0">
                  <c:v>193920.89095224504</c:v>
                </c:pt>
                <c:pt idx="1">
                  <c:v>202712.06360563013</c:v>
                </c:pt>
                <c:pt idx="2">
                  <c:v>212732.11716637955</c:v>
                </c:pt>
                <c:pt idx="3">
                  <c:v>224066.30105685344</c:v>
                </c:pt>
                <c:pt idx="4">
                  <c:v>240613.99703401272</c:v>
                </c:pt>
                <c:pt idx="5">
                  <c:v>265925.19433951197</c:v>
                </c:pt>
                <c:pt idx="6">
                  <c:v>282694.2066274953</c:v>
                </c:pt>
                <c:pt idx="7">
                  <c:v>301473.23974673072</c:v>
                </c:pt>
                <c:pt idx="8">
                  <c:v>328564.46052849549</c:v>
                </c:pt>
                <c:pt idx="9">
                  <c:v>388265.38135628949</c:v>
                </c:pt>
                <c:pt idx="10">
                  <c:v>429523.50848113775</c:v>
                </c:pt>
                <c:pt idx="11">
                  <c:v>508589.11674317473</c:v>
                </c:pt>
                <c:pt idx="12">
                  <c:v>596281.02981443692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28-448B-A390-3C11585A4F8E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MATERIAL</c:v>
                </c:pt>
              </c:strCache>
            </c:strRef>
          </c:tx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Hoja1!$A$2:$A$14</c:f>
              <c:numCache>
                <c:formatCode>mmm\-yy</c:formatCode>
                <c:ptCount val="13"/>
                <c:pt idx="0">
                  <c:v>44896</c:v>
                </c:pt>
                <c:pt idx="1">
                  <c:v>44927</c:v>
                </c:pt>
                <c:pt idx="2">
                  <c:v>44958</c:v>
                </c:pt>
                <c:pt idx="3">
                  <c:v>44986</c:v>
                </c:pt>
                <c:pt idx="4">
                  <c:v>45017</c:v>
                </c:pt>
                <c:pt idx="5">
                  <c:v>45047</c:v>
                </c:pt>
                <c:pt idx="6">
                  <c:v>45078</c:v>
                </c:pt>
                <c:pt idx="7">
                  <c:v>45108</c:v>
                </c:pt>
                <c:pt idx="8">
                  <c:v>45139</c:v>
                </c:pt>
                <c:pt idx="9">
                  <c:v>45170</c:v>
                </c:pt>
                <c:pt idx="10">
                  <c:v>45200</c:v>
                </c:pt>
                <c:pt idx="11">
                  <c:v>45231</c:v>
                </c:pt>
                <c:pt idx="12">
                  <c:v>45261</c:v>
                </c:pt>
              </c:numCache>
            </c:numRef>
          </c:cat>
          <c:val>
            <c:numRef>
              <c:f>Hoja1!$C$2:$C$14</c:f>
              <c:numCache>
                <c:formatCode>"$"#,##0.00_);[Red]\("$"#,##0.00\)</c:formatCode>
                <c:ptCount val="13"/>
                <c:pt idx="0">
                  <c:v>105085.73080702158</c:v>
                </c:pt>
                <c:pt idx="1">
                  <c:v>109586.14158520364</c:v>
                </c:pt>
                <c:pt idx="2">
                  <c:v>114237.14691834582</c:v>
                </c:pt>
                <c:pt idx="3">
                  <c:v>120166.75725679052</c:v>
                </c:pt>
                <c:pt idx="4">
                  <c:v>130942.13718590973</c:v>
                </c:pt>
                <c:pt idx="5">
                  <c:v>145274.93366767542</c:v>
                </c:pt>
                <c:pt idx="6">
                  <c:v>153276.79883342795</c:v>
                </c:pt>
                <c:pt idx="7">
                  <c:v>167800.00524303029</c:v>
                </c:pt>
                <c:pt idx="8">
                  <c:v>181499.00799594092</c:v>
                </c:pt>
                <c:pt idx="9">
                  <c:v>228494.17692817637</c:v>
                </c:pt>
                <c:pt idx="10">
                  <c:v>257112.77217680906</c:v>
                </c:pt>
                <c:pt idx="11">
                  <c:v>315833.84149751154</c:v>
                </c:pt>
                <c:pt idx="12">
                  <c:v>382752.79303788708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28-448B-A390-3C11585A4F8E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MANO DE OBRA</c:v>
                </c:pt>
              </c:strCache>
            </c:strRef>
          </c:tx>
          <c:spPr>
            <a:ln w="539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Hoja1!$A$2:$A$14</c:f>
              <c:numCache>
                <c:formatCode>mmm\-yy</c:formatCode>
                <c:ptCount val="13"/>
                <c:pt idx="0">
                  <c:v>44896</c:v>
                </c:pt>
                <c:pt idx="1">
                  <c:v>44927</c:v>
                </c:pt>
                <c:pt idx="2">
                  <c:v>44958</c:v>
                </c:pt>
                <c:pt idx="3">
                  <c:v>44986</c:v>
                </c:pt>
                <c:pt idx="4">
                  <c:v>45017</c:v>
                </c:pt>
                <c:pt idx="5">
                  <c:v>45047</c:v>
                </c:pt>
                <c:pt idx="6">
                  <c:v>45078</c:v>
                </c:pt>
                <c:pt idx="7">
                  <c:v>45108</c:v>
                </c:pt>
                <c:pt idx="8">
                  <c:v>45139</c:v>
                </c:pt>
                <c:pt idx="9">
                  <c:v>45170</c:v>
                </c:pt>
                <c:pt idx="10">
                  <c:v>45200</c:v>
                </c:pt>
                <c:pt idx="11">
                  <c:v>45231</c:v>
                </c:pt>
                <c:pt idx="12">
                  <c:v>45261</c:v>
                </c:pt>
              </c:numCache>
            </c:numRef>
          </c:cat>
          <c:val>
            <c:numRef>
              <c:f>Hoja1!$D$2:$D$14</c:f>
              <c:numCache>
                <c:formatCode>"$"#,##0.00_);[Red]\("$"#,##0.00\)</c:formatCode>
                <c:ptCount val="13"/>
                <c:pt idx="0">
                  <c:v>88835.160145223461</c:v>
                </c:pt>
                <c:pt idx="1">
                  <c:v>93125.922020426486</c:v>
                </c:pt>
                <c:pt idx="2">
                  <c:v>98494.970248033715</c:v>
                </c:pt>
                <c:pt idx="3">
                  <c:v>103899.54380006292</c:v>
                </c:pt>
                <c:pt idx="4">
                  <c:v>109671.85984810301</c:v>
                </c:pt>
                <c:pt idx="5">
                  <c:v>120650.26067183659</c:v>
                </c:pt>
                <c:pt idx="6">
                  <c:v>129417.40779406736</c:v>
                </c:pt>
                <c:pt idx="7">
                  <c:v>133673.23450370043</c:v>
                </c:pt>
                <c:pt idx="8">
                  <c:v>147065.45253255457</c:v>
                </c:pt>
                <c:pt idx="9">
                  <c:v>159771.20442811312</c:v>
                </c:pt>
                <c:pt idx="10">
                  <c:v>172410.73630432869</c:v>
                </c:pt>
                <c:pt idx="11">
                  <c:v>192755.27524566322</c:v>
                </c:pt>
                <c:pt idx="12">
                  <c:v>213528.23677654989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28-448B-A390-3C11585A4F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4726608"/>
        <c:axId val="1024720368"/>
      </c:lineChart>
      <c:dateAx>
        <c:axId val="1024726608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024720368"/>
        <c:crosses val="autoZero"/>
        <c:auto val="0"/>
        <c:lblOffset val="100"/>
        <c:baseTimeUnit val="months"/>
      </c:dateAx>
      <c:valAx>
        <c:axId val="1024720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_);[Red]\(&quot;$&quot;#,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024726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330872703412074"/>
          <c:y val="0.94990111906064079"/>
          <c:w val="0.38650746391076113"/>
          <c:h val="3.87402805335799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5">
        <a:lumMod val="60000"/>
        <a:lumOff val="40000"/>
      </a:schemeClr>
    </a:solidFill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2400" b="1" i="0" u="none" strike="noStrike" baseline="0" dirty="0">
                <a:effectLst/>
              </a:rPr>
              <a:t>VARIACIÓN ANUAL ÍNDICE CIRCOT MODELO </a:t>
            </a:r>
            <a:r>
              <a:rPr lang="es-MX" sz="2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</a:rPr>
              <a:t>I- PRECIO/M2 ($/m2)</a:t>
            </a:r>
            <a:br>
              <a:rPr lang="es-MX" sz="2400" b="1" i="0" u="none" strike="noStrike" baseline="0" dirty="0">
                <a:effectLst/>
              </a:rPr>
            </a:br>
            <a:r>
              <a:rPr lang="es-MX" sz="2400" b="1" i="0" u="none" strike="noStrike" baseline="0" dirty="0">
                <a:effectLst/>
              </a:rPr>
              <a:t>DICIEMBRE 2022- </a:t>
            </a:r>
            <a:r>
              <a:rPr lang="es-MX" sz="2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</a:rPr>
              <a:t>DICIEMBRE 2023</a:t>
            </a:r>
            <a:endParaRPr lang="es-AR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PRECIO/M2</c:v>
                </c:pt>
              </c:strCache>
            </c:strRef>
          </c:tx>
          <c:spPr>
            <a:ln w="889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Hoja1!$A$2:$A$14</c:f>
              <c:numCache>
                <c:formatCode>mmm\-yy</c:formatCode>
                <c:ptCount val="13"/>
                <c:pt idx="0">
                  <c:v>44896</c:v>
                </c:pt>
                <c:pt idx="1">
                  <c:v>44927</c:v>
                </c:pt>
                <c:pt idx="2">
                  <c:v>44958</c:v>
                </c:pt>
                <c:pt idx="3">
                  <c:v>44986</c:v>
                </c:pt>
                <c:pt idx="4">
                  <c:v>45017</c:v>
                </c:pt>
                <c:pt idx="5">
                  <c:v>45047</c:v>
                </c:pt>
                <c:pt idx="6">
                  <c:v>45078</c:v>
                </c:pt>
                <c:pt idx="7">
                  <c:v>45108</c:v>
                </c:pt>
                <c:pt idx="8">
                  <c:v>45139</c:v>
                </c:pt>
                <c:pt idx="9">
                  <c:v>45170</c:v>
                </c:pt>
                <c:pt idx="10">
                  <c:v>45200</c:v>
                </c:pt>
                <c:pt idx="11">
                  <c:v>45231</c:v>
                </c:pt>
                <c:pt idx="12">
                  <c:v>45261</c:v>
                </c:pt>
              </c:numCache>
            </c:numRef>
          </c:cat>
          <c:val>
            <c:numRef>
              <c:f>Hoja1!$B$2:$B$14</c:f>
              <c:numCache>
                <c:formatCode>"$"#,##0.00_);[Red]\("$"#,##0.00\)</c:formatCode>
                <c:ptCount val="13"/>
                <c:pt idx="0">
                  <c:v>193920.89095224504</c:v>
                </c:pt>
                <c:pt idx="1">
                  <c:v>202712.06360563013</c:v>
                </c:pt>
                <c:pt idx="2">
                  <c:v>212732.11716637955</c:v>
                </c:pt>
                <c:pt idx="3">
                  <c:v>224066.30105685344</c:v>
                </c:pt>
                <c:pt idx="4">
                  <c:v>240613.99703401272</c:v>
                </c:pt>
                <c:pt idx="5">
                  <c:v>265925.19433951197</c:v>
                </c:pt>
                <c:pt idx="6">
                  <c:v>282694.2066274953</c:v>
                </c:pt>
                <c:pt idx="7">
                  <c:v>301473.23974673072</c:v>
                </c:pt>
                <c:pt idx="8">
                  <c:v>328564.46052849549</c:v>
                </c:pt>
                <c:pt idx="9">
                  <c:v>388265.38135628949</c:v>
                </c:pt>
                <c:pt idx="10">
                  <c:v>429523.50848113775</c:v>
                </c:pt>
                <c:pt idx="11">
                  <c:v>508589.11674317473</c:v>
                </c:pt>
                <c:pt idx="12">
                  <c:v>596281.02981443692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28-448B-A390-3C11585A4F8E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MATERIAL</c:v>
                </c:pt>
              </c:strCache>
            </c:strRef>
          </c:tx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Hoja1!$A$2:$A$14</c:f>
              <c:numCache>
                <c:formatCode>mmm\-yy</c:formatCode>
                <c:ptCount val="13"/>
                <c:pt idx="0">
                  <c:v>44896</c:v>
                </c:pt>
                <c:pt idx="1">
                  <c:v>44927</c:v>
                </c:pt>
                <c:pt idx="2">
                  <c:v>44958</c:v>
                </c:pt>
                <c:pt idx="3">
                  <c:v>44986</c:v>
                </c:pt>
                <c:pt idx="4">
                  <c:v>45017</c:v>
                </c:pt>
                <c:pt idx="5">
                  <c:v>45047</c:v>
                </c:pt>
                <c:pt idx="6">
                  <c:v>45078</c:v>
                </c:pt>
                <c:pt idx="7">
                  <c:v>45108</c:v>
                </c:pt>
                <c:pt idx="8">
                  <c:v>45139</c:v>
                </c:pt>
                <c:pt idx="9">
                  <c:v>45170</c:v>
                </c:pt>
                <c:pt idx="10">
                  <c:v>45200</c:v>
                </c:pt>
                <c:pt idx="11">
                  <c:v>45231</c:v>
                </c:pt>
                <c:pt idx="12">
                  <c:v>45261</c:v>
                </c:pt>
              </c:numCache>
            </c:numRef>
          </c:cat>
          <c:val>
            <c:numRef>
              <c:f>Hoja1!$C$2:$C$14</c:f>
              <c:numCache>
                <c:formatCode>"$"#,##0.00_);[Red]\("$"#,##0.00\)</c:formatCode>
                <c:ptCount val="13"/>
                <c:pt idx="0">
                  <c:v>105085.73080702158</c:v>
                </c:pt>
                <c:pt idx="1">
                  <c:v>109586.14158520364</c:v>
                </c:pt>
                <c:pt idx="2">
                  <c:v>114237.14691834582</c:v>
                </c:pt>
                <c:pt idx="3">
                  <c:v>120166.75725679052</c:v>
                </c:pt>
                <c:pt idx="4">
                  <c:v>130942.13718590973</c:v>
                </c:pt>
                <c:pt idx="5">
                  <c:v>145274.93366767542</c:v>
                </c:pt>
                <c:pt idx="6">
                  <c:v>153276.79883342795</c:v>
                </c:pt>
                <c:pt idx="7">
                  <c:v>167800.00524303029</c:v>
                </c:pt>
                <c:pt idx="8">
                  <c:v>181499.00799594092</c:v>
                </c:pt>
                <c:pt idx="9">
                  <c:v>228494.17692817637</c:v>
                </c:pt>
                <c:pt idx="10">
                  <c:v>257112.77217680906</c:v>
                </c:pt>
                <c:pt idx="11">
                  <c:v>315833.84149751154</c:v>
                </c:pt>
                <c:pt idx="12">
                  <c:v>382752.79303788708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28-448B-A390-3C11585A4F8E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MANO DE OBRA</c:v>
                </c:pt>
              </c:strCache>
            </c:strRef>
          </c:tx>
          <c:spPr>
            <a:ln w="539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Hoja1!$A$2:$A$14</c:f>
              <c:numCache>
                <c:formatCode>mmm\-yy</c:formatCode>
                <c:ptCount val="13"/>
                <c:pt idx="0">
                  <c:v>44896</c:v>
                </c:pt>
                <c:pt idx="1">
                  <c:v>44927</c:v>
                </c:pt>
                <c:pt idx="2">
                  <c:v>44958</c:v>
                </c:pt>
                <c:pt idx="3">
                  <c:v>44986</c:v>
                </c:pt>
                <c:pt idx="4">
                  <c:v>45017</c:v>
                </c:pt>
                <c:pt idx="5">
                  <c:v>45047</c:v>
                </c:pt>
                <c:pt idx="6">
                  <c:v>45078</c:v>
                </c:pt>
                <c:pt idx="7">
                  <c:v>45108</c:v>
                </c:pt>
                <c:pt idx="8">
                  <c:v>45139</c:v>
                </c:pt>
                <c:pt idx="9">
                  <c:v>45170</c:v>
                </c:pt>
                <c:pt idx="10">
                  <c:v>45200</c:v>
                </c:pt>
                <c:pt idx="11">
                  <c:v>45231</c:v>
                </c:pt>
                <c:pt idx="12">
                  <c:v>45261</c:v>
                </c:pt>
              </c:numCache>
            </c:numRef>
          </c:cat>
          <c:val>
            <c:numRef>
              <c:f>Hoja1!$D$2:$D$14</c:f>
              <c:numCache>
                <c:formatCode>"$"#,##0.00_);[Red]\("$"#,##0.00\)</c:formatCode>
                <c:ptCount val="13"/>
                <c:pt idx="0">
                  <c:v>88835.160145223461</c:v>
                </c:pt>
                <c:pt idx="1">
                  <c:v>93125.922020426486</c:v>
                </c:pt>
                <c:pt idx="2">
                  <c:v>98494.970248033715</c:v>
                </c:pt>
                <c:pt idx="3">
                  <c:v>103899.54380006292</c:v>
                </c:pt>
                <c:pt idx="4">
                  <c:v>109671.85984810301</c:v>
                </c:pt>
                <c:pt idx="5">
                  <c:v>120650.26067183659</c:v>
                </c:pt>
                <c:pt idx="6">
                  <c:v>129417.40779406736</c:v>
                </c:pt>
                <c:pt idx="7">
                  <c:v>133673.23450370043</c:v>
                </c:pt>
                <c:pt idx="8">
                  <c:v>147065.45253255457</c:v>
                </c:pt>
                <c:pt idx="9">
                  <c:v>159771.20442811312</c:v>
                </c:pt>
                <c:pt idx="10">
                  <c:v>172410.73630432869</c:v>
                </c:pt>
                <c:pt idx="11">
                  <c:v>192755.27524566322</c:v>
                </c:pt>
                <c:pt idx="12">
                  <c:v>213528.23677654989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28-448B-A390-3C11585A4F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4726608"/>
        <c:axId val="1024720368"/>
      </c:lineChart>
      <c:dateAx>
        <c:axId val="1024726608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024720368"/>
        <c:crosses val="autoZero"/>
        <c:auto val="0"/>
        <c:lblOffset val="100"/>
        <c:baseTimeUnit val="months"/>
      </c:dateAx>
      <c:valAx>
        <c:axId val="1024720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_);[Red]\(&quot;$&quot;#,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024726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330872703412074"/>
          <c:y val="0.94990111906064079"/>
          <c:w val="0.38650746391076113"/>
          <c:h val="3.87402805335799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5">
        <a:lumMod val="60000"/>
        <a:lumOff val="40000"/>
      </a:schemeClr>
    </a:solidFill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2000" b="1" i="0" u="none" strike="noStrike" baseline="0" dirty="0">
                <a:effectLst/>
              </a:rPr>
              <a:t>EVOLUCIÓN ANUAL INCIDENCIA OBRA GRUESA – TERMINACIONES- INSTALACIONES</a:t>
            </a:r>
          </a:p>
          <a:p>
            <a:pPr>
              <a:defRPr sz="2400"/>
            </a:pPr>
            <a:r>
              <a:rPr lang="es-MX" sz="2400" b="1" i="0" u="none" strike="noStrike" baseline="0" dirty="0">
                <a:effectLst/>
              </a:rPr>
              <a:t>ÍNDICE CIRCOT MODELO </a:t>
            </a:r>
            <a:r>
              <a:rPr lang="es-MX" sz="2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</a:rPr>
              <a:t>I- PRECIO/M2 ($/m2)</a:t>
            </a:r>
            <a:br>
              <a:rPr lang="es-MX" sz="2400" b="1" i="0" u="none" strike="noStrike" baseline="0" dirty="0">
                <a:effectLst/>
              </a:rPr>
            </a:br>
            <a:r>
              <a:rPr lang="es-MX" sz="2400" b="1" i="0" u="none" strike="noStrike" baseline="0" dirty="0">
                <a:effectLst/>
              </a:rPr>
              <a:t>DICIEMBRE 2022- </a:t>
            </a:r>
            <a:r>
              <a:rPr lang="es-MX" sz="2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</a:rPr>
              <a:t>DICIEMBRE 2023</a:t>
            </a:r>
            <a:endParaRPr lang="es-AR" sz="2400" dirty="0"/>
          </a:p>
        </c:rich>
      </c:tx>
      <c:layout>
        <c:manualLayout>
          <c:xMode val="edge"/>
          <c:yMode val="edge"/>
          <c:x val="0.129497375328084"/>
          <c:y val="1.851851581823916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OBRA GRUESA</c:v>
                </c:pt>
              </c:strCache>
            </c:strRef>
          </c:tx>
          <c:spPr>
            <a:ln w="889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Hoja1!$A$2:$A$14</c:f>
              <c:numCache>
                <c:formatCode>mmm\-yy</c:formatCode>
                <c:ptCount val="13"/>
                <c:pt idx="0">
                  <c:v>44896</c:v>
                </c:pt>
                <c:pt idx="1">
                  <c:v>44927</c:v>
                </c:pt>
                <c:pt idx="2">
                  <c:v>44958</c:v>
                </c:pt>
                <c:pt idx="3">
                  <c:v>44986</c:v>
                </c:pt>
                <c:pt idx="4">
                  <c:v>45017</c:v>
                </c:pt>
                <c:pt idx="5">
                  <c:v>45047</c:v>
                </c:pt>
                <c:pt idx="6">
                  <c:v>45078</c:v>
                </c:pt>
                <c:pt idx="7">
                  <c:v>45108</c:v>
                </c:pt>
                <c:pt idx="8">
                  <c:v>45139</c:v>
                </c:pt>
                <c:pt idx="9">
                  <c:v>45170</c:v>
                </c:pt>
                <c:pt idx="10">
                  <c:v>45200</c:v>
                </c:pt>
                <c:pt idx="11">
                  <c:v>45231</c:v>
                </c:pt>
                <c:pt idx="12">
                  <c:v>45261</c:v>
                </c:pt>
              </c:numCache>
            </c:numRef>
          </c:cat>
          <c:val>
            <c:numRef>
              <c:f>Hoja1!$B$2:$B$14</c:f>
              <c:numCache>
                <c:formatCode>0.00</c:formatCode>
                <c:ptCount val="13"/>
                <c:pt idx="0">
                  <c:v>78867.626350278064</c:v>
                </c:pt>
                <c:pt idx="1">
                  <c:v>83030.861252866103</c:v>
                </c:pt>
                <c:pt idx="2">
                  <c:v>86624.518110149744</c:v>
                </c:pt>
                <c:pt idx="3">
                  <c:v>89290.420971156098</c:v>
                </c:pt>
                <c:pt idx="4">
                  <c:v>94561.300834366994</c:v>
                </c:pt>
                <c:pt idx="5">
                  <c:v>103976.75098674919</c:v>
                </c:pt>
                <c:pt idx="6">
                  <c:v>110279.01000538591</c:v>
                </c:pt>
                <c:pt idx="7">
                  <c:v>118177.50998071846</c:v>
                </c:pt>
                <c:pt idx="8">
                  <c:v>128435.8476205889</c:v>
                </c:pt>
                <c:pt idx="9">
                  <c:v>153791.91755522627</c:v>
                </c:pt>
                <c:pt idx="10">
                  <c:v>165194.74136184558</c:v>
                </c:pt>
                <c:pt idx="11">
                  <c:v>193823.31239082388</c:v>
                </c:pt>
                <c:pt idx="12">
                  <c:v>224738.32013706127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28-448B-A390-3C11585A4F8E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TERMINACIONES</c:v>
                </c:pt>
              </c:strCache>
            </c:strRef>
          </c:tx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Hoja1!$A$2:$A$14</c:f>
              <c:numCache>
                <c:formatCode>mmm\-yy</c:formatCode>
                <c:ptCount val="13"/>
                <c:pt idx="0">
                  <c:v>44896</c:v>
                </c:pt>
                <c:pt idx="1">
                  <c:v>44927</c:v>
                </c:pt>
                <c:pt idx="2">
                  <c:v>44958</c:v>
                </c:pt>
                <c:pt idx="3">
                  <c:v>44986</c:v>
                </c:pt>
                <c:pt idx="4">
                  <c:v>45017</c:v>
                </c:pt>
                <c:pt idx="5">
                  <c:v>45047</c:v>
                </c:pt>
                <c:pt idx="6">
                  <c:v>45078</c:v>
                </c:pt>
                <c:pt idx="7">
                  <c:v>45108</c:v>
                </c:pt>
                <c:pt idx="8">
                  <c:v>45139</c:v>
                </c:pt>
                <c:pt idx="9">
                  <c:v>45170</c:v>
                </c:pt>
                <c:pt idx="10">
                  <c:v>45200</c:v>
                </c:pt>
                <c:pt idx="11">
                  <c:v>45231</c:v>
                </c:pt>
                <c:pt idx="12">
                  <c:v>45261</c:v>
                </c:pt>
              </c:numCache>
            </c:numRef>
          </c:cat>
          <c:val>
            <c:numRef>
              <c:f>Hoja1!$C$2:$C$14</c:f>
              <c:numCache>
                <c:formatCode>0.00</c:formatCode>
                <c:ptCount val="13"/>
                <c:pt idx="0">
                  <c:v>71324.103692235731</c:v>
                </c:pt>
                <c:pt idx="1">
                  <c:v>75307.531629491583</c:v>
                </c:pt>
                <c:pt idx="2">
                  <c:v>78966.161892160089</c:v>
                </c:pt>
                <c:pt idx="3">
                  <c:v>83599.136924312028</c:v>
                </c:pt>
                <c:pt idx="4">
                  <c:v>88185.029912965649</c:v>
                </c:pt>
                <c:pt idx="5">
                  <c:v>98631.654580524992</c:v>
                </c:pt>
                <c:pt idx="6">
                  <c:v>105133.9754447655</c:v>
                </c:pt>
                <c:pt idx="7">
                  <c:v>111545.09870629037</c:v>
                </c:pt>
                <c:pt idx="8">
                  <c:v>122225.97931660034</c:v>
                </c:pt>
                <c:pt idx="9">
                  <c:v>142182.7826526732</c:v>
                </c:pt>
                <c:pt idx="10">
                  <c:v>156604.27119222283</c:v>
                </c:pt>
                <c:pt idx="11">
                  <c:v>187160.79496148828</c:v>
                </c:pt>
                <c:pt idx="12">
                  <c:v>210487.20352449623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28-448B-A390-3C11585A4F8E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INSTALACIONES</c:v>
                </c:pt>
              </c:strCache>
            </c:strRef>
          </c:tx>
          <c:spPr>
            <a:ln w="539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Hoja1!$A$2:$A$14</c:f>
              <c:numCache>
                <c:formatCode>mmm\-yy</c:formatCode>
                <c:ptCount val="13"/>
                <c:pt idx="0">
                  <c:v>44896</c:v>
                </c:pt>
                <c:pt idx="1">
                  <c:v>44927</c:v>
                </c:pt>
                <c:pt idx="2">
                  <c:v>44958</c:v>
                </c:pt>
                <c:pt idx="3">
                  <c:v>44986</c:v>
                </c:pt>
                <c:pt idx="4">
                  <c:v>45017</c:v>
                </c:pt>
                <c:pt idx="5">
                  <c:v>45047</c:v>
                </c:pt>
                <c:pt idx="6">
                  <c:v>45078</c:v>
                </c:pt>
                <c:pt idx="7">
                  <c:v>45108</c:v>
                </c:pt>
                <c:pt idx="8">
                  <c:v>45139</c:v>
                </c:pt>
                <c:pt idx="9">
                  <c:v>45170</c:v>
                </c:pt>
                <c:pt idx="10">
                  <c:v>45200</c:v>
                </c:pt>
                <c:pt idx="11">
                  <c:v>45231</c:v>
                </c:pt>
                <c:pt idx="12">
                  <c:v>45261</c:v>
                </c:pt>
              </c:numCache>
            </c:numRef>
          </c:cat>
          <c:val>
            <c:numRef>
              <c:f>Hoja1!$D$2:$D$14</c:f>
              <c:numCache>
                <c:formatCode>0.00</c:formatCode>
                <c:ptCount val="13"/>
                <c:pt idx="0">
                  <c:v>43729.160909731261</c:v>
                </c:pt>
                <c:pt idx="1">
                  <c:v>44373.670723272444</c:v>
                </c:pt>
                <c:pt idx="2">
                  <c:v>47141.437164069714</c:v>
                </c:pt>
                <c:pt idx="3">
                  <c:v>51176.743161385319</c:v>
                </c:pt>
                <c:pt idx="4">
                  <c:v>57867.666286680062</c:v>
                </c:pt>
                <c:pt idx="5">
                  <c:v>63316.788772237793</c:v>
                </c:pt>
                <c:pt idx="6">
                  <c:v>67281.22117734389</c:v>
                </c:pt>
                <c:pt idx="7">
                  <c:v>71750.631059721913</c:v>
                </c:pt>
                <c:pt idx="8">
                  <c:v>77902.633591306279</c:v>
                </c:pt>
                <c:pt idx="9">
                  <c:v>92329.507686525641</c:v>
                </c:pt>
                <c:pt idx="10">
                  <c:v>107724.49592706934</c:v>
                </c:pt>
                <c:pt idx="11">
                  <c:v>127605.00939086254</c:v>
                </c:pt>
                <c:pt idx="12">
                  <c:v>161055.50615287942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28-448B-A390-3C11585A4F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4726608"/>
        <c:axId val="1024720368"/>
      </c:lineChart>
      <c:dateAx>
        <c:axId val="1024726608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024720368"/>
        <c:crosses val="autoZero"/>
        <c:auto val="0"/>
        <c:lblOffset val="100"/>
        <c:baseTimeUnit val="months"/>
      </c:dateAx>
      <c:valAx>
        <c:axId val="1024720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024726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330872703412074"/>
          <c:y val="0.94990111906064079"/>
          <c:w val="0.38650746391076113"/>
          <c:h val="3.87402805335799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5">
        <a:lumMod val="60000"/>
        <a:lumOff val="40000"/>
      </a:schemeClr>
    </a:solidFill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AEB330-CAF7-92BC-3CD8-0E077C9792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3C3250-F6D6-B59E-A7C6-E836E6406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32830F-F303-41A8-AD3D-F49588EF2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ED7B9-3478-4E9B-89D0-7A96B5FFEDA6}" type="datetimeFigureOut">
              <a:rPr lang="es-AR" smtClean="0"/>
              <a:t>08/12/2023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80B4D8-7BB1-775B-3017-A872F78A1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C1801D-0D6F-4854-0613-063FA36DB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9BA6-2B51-4E3F-A262-810BF09A2F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69559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0A8AF6-A38A-2B7D-59C4-3BC9A1180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CAE25D-012D-07CD-3805-BE1D3FC32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E12837-689D-D996-80C9-D40AFF92A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ED7B9-3478-4E9B-89D0-7A96B5FFEDA6}" type="datetimeFigureOut">
              <a:rPr lang="es-AR" smtClean="0"/>
              <a:t>08/12/2023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9B0F9B-526F-BC41-4957-62F1FD4AD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C0B24C-CF36-A7ED-A9E1-97FFC2D79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9BA6-2B51-4E3F-A262-810BF09A2F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64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CEFF67E-2033-E440-241E-2E84287E9B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D3CC48-23D7-3371-7DEE-853100E09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97A3E8-FCEF-6048-A61D-FC4D7E24D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ED7B9-3478-4E9B-89D0-7A96B5FFEDA6}" type="datetimeFigureOut">
              <a:rPr lang="es-AR" smtClean="0"/>
              <a:t>08/12/2023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6107FD-EC50-E777-0ECE-E129CFEA8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18193C-26DA-87AA-79F6-960FF015C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9BA6-2B51-4E3F-A262-810BF09A2F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86288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02C84D-9C97-DF98-3F0B-10844237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BD76D7-D1E6-1FC7-086A-BAAA1A03D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1B6783-AF51-3CEA-6985-83434689E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ED7B9-3478-4E9B-89D0-7A96B5FFEDA6}" type="datetimeFigureOut">
              <a:rPr lang="es-AR" smtClean="0"/>
              <a:t>08/12/2023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86E45D-B25E-13FD-12ED-C98599D60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2F221F-9D99-5F3F-E89D-A45089359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9BA6-2B51-4E3F-A262-810BF09A2F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4362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2AB19D-9F1D-6B62-00A6-4B5A286F9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052ACB-5E3F-EB1A-E8AE-825030A73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2705E4-9F0A-6829-5389-D4163D692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ED7B9-3478-4E9B-89D0-7A96B5FFEDA6}" type="datetimeFigureOut">
              <a:rPr lang="es-AR" smtClean="0"/>
              <a:t>08/12/2023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577D26-FE24-F3CC-AD93-83DB52C9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3F1E57-3ABE-AA61-F191-854632B34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9BA6-2B51-4E3F-A262-810BF09A2F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28210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947D0-A5BC-4DC5-D565-EEC4E9651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5D741F-EF9C-A3B7-1AB5-DD19CE0905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F708C8-D2E3-FF00-F470-6B8DCE6B4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A5CEA3-7FB9-E229-8D3E-F80A792F0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ED7B9-3478-4E9B-89D0-7A96B5FFEDA6}" type="datetimeFigureOut">
              <a:rPr lang="es-AR" smtClean="0"/>
              <a:t>08/12/2023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7C669D-768F-BAB8-A3B4-5D791C66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40DB98-7082-9B9F-5883-2CF68AF21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9BA6-2B51-4E3F-A262-810BF09A2F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3906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BDA1C9-F5D8-EAB7-08D5-DBC283FA8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8EB8F1-2BB0-E1C6-E672-B8A40E9EF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E8992CB-DBAF-63C2-A9A4-C1F9A3FBD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FBB9C03-6A97-AB59-B234-33F4CBD70A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31948A0-D823-B2AC-2297-37964CCC28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A980C41-0959-701B-0BE7-55A6FFBF3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ED7B9-3478-4E9B-89D0-7A96B5FFEDA6}" type="datetimeFigureOut">
              <a:rPr lang="es-AR" smtClean="0"/>
              <a:t>08/12/2023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501406C-96F4-DD7F-6354-9F546A53E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3CDBD93-8469-E115-7A7D-57666DCB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9BA6-2B51-4E3F-A262-810BF09A2F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732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07101-D85E-F242-9A44-857F66149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40DE08B-7929-091C-E58F-1A1D8F440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ED7B9-3478-4E9B-89D0-7A96B5FFEDA6}" type="datetimeFigureOut">
              <a:rPr lang="es-AR" smtClean="0"/>
              <a:t>08/12/2023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9626639-7E4A-113A-1026-4A2489340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B19EDFC-AB3F-529D-9078-C8E9984D2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9BA6-2B51-4E3F-A262-810BF09A2F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757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436AEAA-CD8D-151D-7846-1D0CA3DA1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ED7B9-3478-4E9B-89D0-7A96B5FFEDA6}" type="datetimeFigureOut">
              <a:rPr lang="es-AR" smtClean="0"/>
              <a:t>08/12/2023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EAE4652-3E13-37E7-8FED-DCE95DDA2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8261F2B-54F3-9E56-7338-D82696D92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9BA6-2B51-4E3F-A262-810BF09A2F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83515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FEFF2F-DB98-B0B6-3489-23894B090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A43241-20C3-E188-88B8-3640A83FA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D19A3C-DDA4-D1A5-6B36-9091559CB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28F740-82DA-E490-0603-6E2BA514F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ED7B9-3478-4E9B-89D0-7A96B5FFEDA6}" type="datetimeFigureOut">
              <a:rPr lang="es-AR" smtClean="0"/>
              <a:t>08/12/2023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E4E0DF-A17F-0BF8-3DE3-F67FF7FE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688B97-CDFC-935F-1192-A412F3647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9BA6-2B51-4E3F-A262-810BF09A2F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86811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CC1DF8-57DD-0499-0BFA-5AD7D036F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1AC4C04-FCF1-1740-5007-274122875E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AA601F-6CA0-A730-5093-962A640C4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E245CF-E8AB-F2E7-99DE-116F64A6D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ED7B9-3478-4E9B-89D0-7A96B5FFEDA6}" type="datetimeFigureOut">
              <a:rPr lang="es-AR" smtClean="0"/>
              <a:t>08/12/2023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3E0B04-2669-A639-027F-8D0A1525C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C2A9B9-174A-69FE-3C37-93614C894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9BA6-2B51-4E3F-A262-810BF09A2F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69546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C0D3D4A-F6F9-FED3-E85B-D0052DD48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AE73C3-202F-BBBE-BA80-DE01C5D42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6778F7-A716-0B59-6BCF-E8C2E9D31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ED7B9-3478-4E9B-89D0-7A96B5FFEDA6}" type="datetimeFigureOut">
              <a:rPr lang="es-AR" smtClean="0"/>
              <a:t>08/12/2023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7DF7B2-0595-6044-FB8A-EC142E3163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75C77A-5134-3E99-6C4E-E2B0032BB7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9BA6-2B51-4E3F-A262-810BF09A2F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15775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C37AE451-709B-9D4D-4A8F-AC1610E12D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742" y="5109029"/>
            <a:ext cx="2805258" cy="1688399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7214B1E-E717-2548-AF58-35DF0AA9D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009" y="1922318"/>
            <a:ext cx="11145982" cy="2601191"/>
          </a:xfrm>
        </p:spPr>
        <p:txBody>
          <a:bodyPr>
            <a:noAutofit/>
          </a:bodyPr>
          <a:lstStyle/>
          <a:p>
            <a:pPr algn="ctr">
              <a:lnSpc>
                <a:spcPts val="8700"/>
              </a:lnSpc>
            </a:pPr>
            <a:r>
              <a:rPr lang="es-MX" sz="6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ÍNDICE CIRCOT</a:t>
            </a:r>
            <a:br>
              <a:rPr lang="es-MX" sz="48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MX" sz="48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DICIEMBRE </a:t>
            </a:r>
            <a:r>
              <a:rPr lang="es-MX" sz="6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2023</a:t>
            </a:r>
            <a:endParaRPr lang="es-AR" sz="6600" b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F77887A1-348C-1A4C-8E6F-452E89570B9C}"/>
              </a:ext>
            </a:extLst>
          </p:cNvPr>
          <p:cNvGrpSpPr/>
          <p:nvPr/>
        </p:nvGrpSpPr>
        <p:grpSpPr>
          <a:xfrm>
            <a:off x="180108" y="96536"/>
            <a:ext cx="11829659" cy="1543665"/>
            <a:chOff x="180108" y="96536"/>
            <a:chExt cx="11829659" cy="1543665"/>
          </a:xfrm>
        </p:grpSpPr>
        <p:pic>
          <p:nvPicPr>
            <p:cNvPr id="7" name="Imagen1">
              <a:extLst>
                <a:ext uri="{FF2B5EF4-FFF2-40B4-BE49-F238E27FC236}">
                  <a16:creationId xmlns:a16="http://schemas.microsoft.com/office/drawing/2014/main" id="{FE063BBF-A13D-2568-35D8-19B682384D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63192"/>
            <a:stretch/>
          </p:blipFill>
          <p:spPr bwMode="auto">
            <a:xfrm>
              <a:off x="180108" y="96536"/>
              <a:ext cx="2586460" cy="154366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F584872C-4E72-BCAD-13AB-FC530F7C33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894"/>
            <a:stretch/>
          </p:blipFill>
          <p:spPr bwMode="auto">
            <a:xfrm>
              <a:off x="10724277" y="102962"/>
              <a:ext cx="1285490" cy="1509528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" name="Imagen 2">
              <a:extLst>
                <a:ext uri="{FF2B5EF4-FFF2-40B4-BE49-F238E27FC236}">
                  <a16:creationId xmlns:a16="http://schemas.microsoft.com/office/drawing/2014/main" id="{8C8F684B-41F4-803C-8153-B819BA418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726408" y="102962"/>
              <a:ext cx="1992169" cy="1497871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48504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249"/>
    </mc:Choice>
    <mc:Fallback xmlns="">
      <p:transition advTm="52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FD89348-D631-BBEA-8ECE-2026A9B3F2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6486047"/>
              </p:ext>
            </p:extLst>
          </p:nvPr>
        </p:nvGraphicFramePr>
        <p:xfrm>
          <a:off x="0" y="-1"/>
          <a:ext cx="12192000" cy="6858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43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59"/>
    </mc:Choice>
    <mc:Fallback xmlns="">
      <p:transition spd="slow" advTm="113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FD89348-D631-BBEA-8ECE-2026A9B3F238}"/>
              </a:ext>
            </a:extLst>
          </p:cNvPr>
          <p:cNvGraphicFramePr/>
          <p:nvPr/>
        </p:nvGraphicFramePr>
        <p:xfrm>
          <a:off x="0" y="-1"/>
          <a:ext cx="12192000" cy="6858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B6995E67-264A-E2BE-5497-1F486DFA3103}"/>
              </a:ext>
            </a:extLst>
          </p:cNvPr>
          <p:cNvSpPr txBox="1"/>
          <p:nvPr/>
        </p:nvSpPr>
        <p:spPr>
          <a:xfrm>
            <a:off x="10450664" y="1117635"/>
            <a:ext cx="174740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207,49 %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8E6B033-6E37-1308-B156-F5203CB9B4D5}"/>
              </a:ext>
            </a:extLst>
          </p:cNvPr>
          <p:cNvSpPr txBox="1"/>
          <p:nvPr/>
        </p:nvSpPr>
        <p:spPr>
          <a:xfrm>
            <a:off x="10493947" y="2787215"/>
            <a:ext cx="174740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600" b="1" dirty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264,23 %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41F65CB-3A46-E493-B0D8-44D542280EA9}"/>
              </a:ext>
            </a:extLst>
          </p:cNvPr>
          <p:cNvSpPr txBox="1"/>
          <p:nvPr/>
        </p:nvSpPr>
        <p:spPr>
          <a:xfrm>
            <a:off x="10469271" y="3987817"/>
            <a:ext cx="174740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600" b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140,36 %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0946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359"/>
    </mc:Choice>
    <mc:Fallback>
      <p:transition spd="slow" advTm="113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214B1E-E717-2548-AF58-35DF0AA9D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3182" y="471055"/>
            <a:ext cx="12538364" cy="5957455"/>
          </a:xfrm>
        </p:spPr>
        <p:txBody>
          <a:bodyPr>
            <a:noAutofit/>
          </a:bodyPr>
          <a:lstStyle/>
          <a:p>
            <a:pPr algn="ctr">
              <a:lnSpc>
                <a:spcPts val="6300"/>
              </a:lnSpc>
            </a:pPr>
            <a:r>
              <a:rPr lang="es-MX" sz="3600" b="1" spc="-1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Modelo I- ÍNDICE CIRCOT $/m2 –</a:t>
            </a:r>
            <a:r>
              <a:rPr lang="es-MX" sz="3200" b="1" spc="-1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DICIEMBRE</a:t>
            </a:r>
            <a:r>
              <a:rPr lang="es-MX" sz="3600" b="1" spc="-1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2023: 596281,03  </a:t>
            </a:r>
            <a:br>
              <a:rPr lang="es-MX" sz="40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MX" sz="3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Variación respecto a </a:t>
            </a:r>
            <a:r>
              <a:rPr lang="es-MX" sz="32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NOVIEMBRE</a:t>
            </a:r>
            <a:r>
              <a:rPr lang="es-MX" sz="3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2023: 17,24 %</a:t>
            </a:r>
            <a:br>
              <a:rPr lang="es-MX" sz="3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MX" sz="3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Variación respecto a </a:t>
            </a:r>
            <a:r>
              <a:rPr lang="es-MX" sz="32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ENERO</a:t>
            </a:r>
            <a:r>
              <a:rPr lang="es-MX" sz="3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2023: 194,15 %</a:t>
            </a:r>
            <a:br>
              <a:rPr lang="es-MX" sz="3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MX" sz="3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Variación mensual de costo de materiales: 21,42 %</a:t>
            </a:r>
            <a:br>
              <a:rPr lang="es-MX" sz="3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MX" sz="3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Variación mensual de costo de mano de obra: 11,00 %</a:t>
            </a:r>
            <a:br>
              <a:rPr lang="es-MX" sz="3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MX" sz="3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Variación ÍNDICE respecto de </a:t>
            </a:r>
            <a:r>
              <a:rPr lang="es-MX" sz="32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DICIEMBRE</a:t>
            </a:r>
            <a:r>
              <a:rPr lang="es-MX" sz="3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2022: 207,49 %</a:t>
            </a:r>
            <a:br>
              <a:rPr lang="es-MX" sz="3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MX" sz="3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Incidencias: </a:t>
            </a:r>
            <a:r>
              <a:rPr lang="es-MX" sz="32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MATERIALES</a:t>
            </a:r>
            <a:r>
              <a:rPr lang="es-MX" sz="3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64,19 %</a:t>
            </a:r>
            <a:r>
              <a:rPr lang="es-MX" sz="32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MANO DE OBRA </a:t>
            </a:r>
            <a:r>
              <a:rPr lang="es-MX" sz="3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35,81 %</a:t>
            </a:r>
            <a:endParaRPr lang="es-AR" sz="4000" b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865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8473"/>
    </mc:Choice>
    <mc:Fallback xmlns="">
      <p:transition advTm="84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FD89348-D631-BBEA-8ECE-2026A9B3F2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5421141"/>
              </p:ext>
            </p:extLst>
          </p:nvPr>
        </p:nvGraphicFramePr>
        <p:xfrm>
          <a:off x="0" y="-1"/>
          <a:ext cx="12192000" cy="6858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29301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359"/>
    </mc:Choice>
    <mc:Fallback>
      <p:transition spd="slow" advTm="113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>
            <a:extLst>
              <a:ext uri="{FF2B5EF4-FFF2-40B4-BE49-F238E27FC236}">
                <a16:creationId xmlns:a16="http://schemas.microsoft.com/office/drawing/2014/main" id="{CC226876-83FA-CFCD-941A-2C5C928B0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290" y="1387205"/>
            <a:ext cx="5956155" cy="358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5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365">
        <p:fade/>
      </p:transition>
    </mc:Choice>
    <mc:Fallback xmlns="">
      <p:transition spd="med" advTm="1365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4497</TotalTime>
  <Words>141</Words>
  <Application>Microsoft Office PowerPoint</Application>
  <PresentationFormat>Panorámica</PresentationFormat>
  <Paragraphs>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Aharoni</vt:lpstr>
      <vt:lpstr>Arial</vt:lpstr>
      <vt:lpstr>Calibri</vt:lpstr>
      <vt:lpstr>Calibri Light</vt:lpstr>
      <vt:lpstr>Tema de Office</vt:lpstr>
      <vt:lpstr> ÍNDICE CIRCOT DICIEMBRE 2023</vt:lpstr>
      <vt:lpstr>Presentación de PowerPoint</vt:lpstr>
      <vt:lpstr>Presentación de PowerPoint</vt:lpstr>
      <vt:lpstr>Modelo I- ÍNDICE CIRCOT $/m2 –DICIEMBRE 2023: 596281,03   Variación respecto a NOVIEMBRE 2023: 17,24 % Variación respecto a ENERO 2023: 194,15 % Variación mensual de costo de materiales: 21,42 % Variación mensual de costo de mano de obra: 11,00 % Variación ÍNDICE respecto de DICIEMBRE 2022: 207,49 % Incidencias: MATERIALES 64,19 % MANO DE OBRA 35,81 %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RAUL FRANCISCO NAVAS</cp:lastModifiedBy>
  <cp:revision>113</cp:revision>
  <dcterms:created xsi:type="dcterms:W3CDTF">2022-11-01T20:58:36Z</dcterms:created>
  <dcterms:modified xsi:type="dcterms:W3CDTF">2023-12-08T22:50:11Z</dcterms:modified>
</cp:coreProperties>
</file>