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Montserrat" pitchFamily="2" charset="0"/>
      <p:regular r:id="rId33"/>
      <p:bold r:id="rId34"/>
      <p:italic r:id="rId35"/>
      <p:boldItalic r:id="rId36"/>
    </p:embeddedFont>
    <p:embeddedFont>
      <p:font typeface="Montserrat Medium" pitchFamily="2" charset="0"/>
      <p:regular r:id="rId37"/>
      <p:bold r:id="rId38"/>
      <p:italic r:id="rId39"/>
      <p:boldItalic r:id="rId40"/>
    </p:embeddedFont>
    <p:embeddedFont>
      <p:font typeface="Proxima Nova"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C6DF4A-F07C-451F-A07A-5FBDAC275311}">
  <a:tblStyle styleId="{0CC6DF4A-F07C-451F-A07A-5FBDAC27531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3"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55aed12145_0_19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55aed12145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672d24b5e_0_24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672d24b5e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672d24b5e_0_29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672d24b5e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672d24b5e_0_30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672d24b5e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672d24b5e_0_30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672d24b5e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672d24b5e_0_36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672d24b5e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672d24b5e_0_37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5672d24b5e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672d24b5e_0_3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672d24b5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672d24b5e_0_4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5672d24b5e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672d24b5e_0_44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672d24b5e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2dcffad99d_0_4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2dcffad99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672d24b5e_0_9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672d24b5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5aed12145_0_13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55aed1214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5aed12145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55aed1214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5aed12145_0_16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55aed12145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5aed12145_0_17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5aed1214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5aed12145_0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55aed1214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5aed12145_0_8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5aed1214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5a6a07b61_1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55a6a07b6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672d24b5e_0_7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672d24b5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672d24b5e_0_8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672d24b5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5a6a07b61_1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55a6a07b61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672d24b5e_0_10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672d24b5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dc2e01c4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2dc2e01c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672d24b5e_0_10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672d24b5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672d24b5e_0_16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672d24b5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672d24b5e_0_16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5672d24b5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672d24b5e_0_17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672d24b5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672d24b5e_0_22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5672d24b5e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672d24b5e_0_23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5672d24b5e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392" y="0"/>
            <a:ext cx="9143982" cy="6858002"/>
          </a:xfrm>
          <a:prstGeom prst="rect">
            <a:avLst/>
          </a:prstGeom>
          <a:noFill/>
          <a:ln>
            <a:noFill/>
          </a:ln>
        </p:spPr>
      </p:pic>
      <p:pic>
        <p:nvPicPr>
          <p:cNvPr id="55" name="Google Shape;55;p13"/>
          <p:cNvPicPr preferRelativeResize="0"/>
          <p:nvPr/>
        </p:nvPicPr>
        <p:blipFill>
          <a:blip r:embed="rId4">
            <a:alphaModFix/>
          </a:blip>
          <a:stretch>
            <a:fillRect/>
          </a:stretch>
        </p:blipFill>
        <p:spPr>
          <a:xfrm>
            <a:off x="2953175" y="566533"/>
            <a:ext cx="3237627" cy="1821151"/>
          </a:xfrm>
          <a:prstGeom prst="rect">
            <a:avLst/>
          </a:prstGeom>
          <a:noFill/>
          <a:ln>
            <a:noFill/>
          </a:ln>
        </p:spPr>
      </p:pic>
      <p:sp>
        <p:nvSpPr>
          <p:cNvPr id="56" name="Google Shape;56;p13"/>
          <p:cNvSpPr txBox="1"/>
          <p:nvPr/>
        </p:nvSpPr>
        <p:spPr>
          <a:xfrm>
            <a:off x="1186950" y="2689933"/>
            <a:ext cx="6807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s" sz="1800" b="1" i="1">
                <a:solidFill>
                  <a:srgbClr val="025055"/>
                </a:solidFill>
                <a:latin typeface="Montserrat"/>
                <a:ea typeface="Montserrat"/>
                <a:cs typeface="Montserrat"/>
                <a:sym typeface="Montserrat"/>
              </a:rPr>
              <a:t>Concurso de proyectos de tesis con un enfoque en la sostenibilidad y la innovación</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18" name="Google Shape;118;p22"/>
          <p:cNvSpPr txBox="1"/>
          <p:nvPr/>
        </p:nvSpPr>
        <p:spPr>
          <a:xfrm>
            <a:off x="430588" y="1806567"/>
            <a:ext cx="8274900" cy="1391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En los próximos meses, nos enfocaremos en probar y evaluar el prototipo con personas con discapacidades motoras severas, con el objetivo de verificar su funcionamiento y realizar mejoras continuas. Paralelamente, buscaremos oportunidades para comercializar y transferir nuestra tecnología patentada a nivel nacional.</a:t>
            </a:r>
            <a:endParaRPr>
              <a:solidFill>
                <a:srgbClr val="025055"/>
              </a:solidFill>
              <a:latin typeface="Montserrat"/>
              <a:ea typeface="Montserrat"/>
              <a:cs typeface="Montserrat"/>
              <a:sym typeface="Montserrat"/>
            </a:endParaRPr>
          </a:p>
          <a:p>
            <a:pPr marL="0" lvl="0" indent="0" algn="ctr" rtl="0">
              <a:spcBef>
                <a:spcPts val="0"/>
              </a:spcBef>
              <a:spcAft>
                <a:spcPts val="0"/>
              </a:spcAft>
              <a:buNone/>
            </a:pPr>
            <a:endParaRPr>
              <a:solidFill>
                <a:srgbClr val="025055"/>
              </a:solidFill>
              <a:latin typeface="Montserrat"/>
              <a:ea typeface="Montserrat"/>
              <a:cs typeface="Montserrat"/>
              <a:sym typeface="Montserrat"/>
            </a:endParaRPr>
          </a:p>
        </p:txBody>
      </p:sp>
      <p:sp>
        <p:nvSpPr>
          <p:cNvPr id="119" name="Google Shape;119;p22"/>
          <p:cNvSpPr txBox="1"/>
          <p:nvPr/>
        </p:nvSpPr>
        <p:spPr>
          <a:xfrm>
            <a:off x="2022150" y="622225"/>
            <a:ext cx="50997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Objetivo de trabajo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25" name="Google Shape;125;p23"/>
          <p:cNvSpPr txBox="1"/>
          <p:nvPr/>
        </p:nvSpPr>
        <p:spPr>
          <a:xfrm>
            <a:off x="3888" y="337133"/>
            <a:ext cx="9136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a:solidFill>
                  <a:srgbClr val="025055"/>
                </a:solidFill>
                <a:latin typeface="Montserrat"/>
                <a:ea typeface="Montserrat"/>
                <a:cs typeface="Montserrat"/>
                <a:sym typeface="Montserrat"/>
              </a:rPr>
              <a:t>Camperas Ecopolar</a:t>
            </a:r>
            <a:endParaRPr sz="2400" b="1">
              <a:solidFill>
                <a:srgbClr val="025055"/>
              </a:solidFill>
              <a:latin typeface="Montserrat"/>
              <a:ea typeface="Montserrat"/>
              <a:cs typeface="Montserrat"/>
              <a:sym typeface="Montserrat"/>
            </a:endParaRPr>
          </a:p>
        </p:txBody>
      </p:sp>
      <p:sp>
        <p:nvSpPr>
          <p:cNvPr id="126" name="Google Shape;126;p23"/>
          <p:cNvSpPr txBox="1"/>
          <p:nvPr/>
        </p:nvSpPr>
        <p:spPr>
          <a:xfrm>
            <a:off x="216800" y="1839367"/>
            <a:ext cx="8637300" cy="1391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
                <a:solidFill>
                  <a:srgbClr val="025055"/>
                </a:solidFill>
                <a:latin typeface="Montserrat"/>
                <a:ea typeface="Montserrat"/>
                <a:cs typeface="Montserrat"/>
                <a:sym typeface="Montserrat"/>
              </a:rPr>
              <a:t>Es un producto con fibra textil ecológica de PET, que se obtiene de  reciclar botellas plásticas  a través de una máquina BIO BOX  otorgando beneficios a los usuarios motivándolos al cuidado del medio ambiente. </a:t>
            </a:r>
            <a:endParaRPr>
              <a:solidFill>
                <a:srgbClr val="025055"/>
              </a:solidFill>
              <a:latin typeface="Montserrat"/>
              <a:ea typeface="Montserrat"/>
              <a:cs typeface="Montserrat"/>
              <a:sym typeface="Montserrat"/>
            </a:endParaRPr>
          </a:p>
          <a:p>
            <a:pPr marL="0" lvl="0" indent="0" algn="just" rtl="0">
              <a:lnSpc>
                <a:spcPct val="115000"/>
              </a:lnSpc>
              <a:spcBef>
                <a:spcPts val="0"/>
              </a:spcBef>
              <a:spcAft>
                <a:spcPts val="0"/>
              </a:spcAft>
              <a:buNone/>
            </a:pPr>
            <a:r>
              <a:rPr lang="es">
                <a:solidFill>
                  <a:srgbClr val="025055"/>
                </a:solidFill>
                <a:latin typeface="Montserrat"/>
                <a:ea typeface="Montserrat"/>
                <a:cs typeface="Montserrat"/>
                <a:sym typeface="Montserrat"/>
              </a:rPr>
              <a:t>Dicho material pasa por diferentes procesos para obtener el producto final.</a:t>
            </a:r>
            <a:endParaRPr>
              <a:solidFill>
                <a:srgbClr val="025055"/>
              </a:solidFill>
              <a:latin typeface="Montserrat"/>
              <a:ea typeface="Montserrat"/>
              <a:cs typeface="Montserrat"/>
              <a:sym typeface="Montserrat"/>
            </a:endParaRPr>
          </a:p>
          <a:p>
            <a:pPr marL="0" lvl="0" indent="0" algn="just" rtl="0">
              <a:lnSpc>
                <a:spcPct val="115000"/>
              </a:lnSpc>
              <a:spcBef>
                <a:spcPts val="0"/>
              </a:spcBef>
              <a:spcAft>
                <a:spcPts val="0"/>
              </a:spcAft>
              <a:buNone/>
            </a:pPr>
            <a:endParaRPr>
              <a:solidFill>
                <a:srgbClr val="025055"/>
              </a:solidFill>
              <a:latin typeface="Montserrat"/>
              <a:ea typeface="Montserrat"/>
              <a:cs typeface="Montserrat"/>
              <a:sym typeface="Montserrat"/>
            </a:endParaRPr>
          </a:p>
        </p:txBody>
      </p:sp>
      <p:sp>
        <p:nvSpPr>
          <p:cNvPr id="127" name="Google Shape;127;p23"/>
          <p:cNvSpPr txBox="1"/>
          <p:nvPr/>
        </p:nvSpPr>
        <p:spPr>
          <a:xfrm>
            <a:off x="1325600" y="3303575"/>
            <a:ext cx="6844500" cy="1341900"/>
          </a:xfrm>
          <a:prstGeom prst="rect">
            <a:avLst/>
          </a:prstGeom>
          <a:noFill/>
          <a:ln>
            <a:noFill/>
          </a:ln>
        </p:spPr>
        <p:txBody>
          <a:bodyPr spcFirstLastPara="1" wrap="square" lIns="91425" tIns="91425" rIns="91425" bIns="91425" anchor="ctr" anchorCtr="0">
            <a:noAutofit/>
          </a:bodyPr>
          <a:lstStyle/>
          <a:p>
            <a:pPr marL="457200" lvl="0" indent="-304800" algn="just" rtl="0">
              <a:lnSpc>
                <a:spcPct val="150000"/>
              </a:lnSpc>
              <a:spcBef>
                <a:spcPts val="0"/>
              </a:spcBef>
              <a:spcAft>
                <a:spcPts val="0"/>
              </a:spcAft>
              <a:buClr>
                <a:srgbClr val="025055"/>
              </a:buClr>
              <a:buSzPts val="1200"/>
              <a:buFont typeface="Montserrat"/>
              <a:buChar char="●"/>
            </a:pPr>
            <a:r>
              <a:rPr lang="es" sz="1200" b="1">
                <a:solidFill>
                  <a:srgbClr val="025055"/>
                </a:solidFill>
                <a:latin typeface="Montserrat"/>
                <a:ea typeface="Montserrat"/>
                <a:cs typeface="Montserrat"/>
                <a:sym typeface="Montserrat"/>
              </a:rPr>
              <a:t>1 ECOPOLAR - 68 botellas</a:t>
            </a:r>
            <a:endParaRPr sz="1200" b="1">
              <a:solidFill>
                <a:srgbClr val="025055"/>
              </a:solidFill>
              <a:latin typeface="Montserrat"/>
              <a:ea typeface="Montserrat"/>
              <a:cs typeface="Montserrat"/>
              <a:sym typeface="Montserrat"/>
            </a:endParaRPr>
          </a:p>
          <a:p>
            <a:pPr marL="457200" lvl="0" indent="-304800" algn="just" rtl="0">
              <a:lnSpc>
                <a:spcPct val="150000"/>
              </a:lnSpc>
              <a:spcBef>
                <a:spcPts val="0"/>
              </a:spcBef>
              <a:spcAft>
                <a:spcPts val="0"/>
              </a:spcAft>
              <a:buClr>
                <a:srgbClr val="025055"/>
              </a:buClr>
              <a:buSzPts val="1200"/>
              <a:buFont typeface="Montserrat"/>
              <a:buChar char="●"/>
            </a:pPr>
            <a:r>
              <a:rPr lang="es" sz="1200" b="1">
                <a:solidFill>
                  <a:srgbClr val="025055"/>
                </a:solidFill>
                <a:latin typeface="Montserrat"/>
                <a:ea typeface="Montserrat"/>
                <a:cs typeface="Montserrat"/>
                <a:sym typeface="Montserrat"/>
              </a:rPr>
              <a:t>Actualmente se consumen 9MPET/año - 30% se recupera para reciclado.</a:t>
            </a:r>
            <a:endParaRPr sz="1200" b="1">
              <a:solidFill>
                <a:srgbClr val="025055"/>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33" name="Google Shape;133;p24"/>
          <p:cNvSpPr txBox="1"/>
          <p:nvPr/>
        </p:nvSpPr>
        <p:spPr>
          <a:xfrm>
            <a:off x="2464138" y="2387200"/>
            <a:ext cx="4207800" cy="8313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Daiana Andrada</a:t>
            </a: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Karen Coria</a:t>
            </a: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Maria Ayelen Figueroa Prieto</a:t>
            </a:r>
            <a:endParaRPr>
              <a:solidFill>
                <a:srgbClr val="025055"/>
              </a:solidFill>
              <a:latin typeface="Montserrat"/>
              <a:ea typeface="Montserrat"/>
              <a:cs typeface="Montserrat"/>
              <a:sym typeface="Montserrat"/>
            </a:endParaRPr>
          </a:p>
        </p:txBody>
      </p:sp>
      <p:sp>
        <p:nvSpPr>
          <p:cNvPr id="134" name="Google Shape;134;p24"/>
          <p:cNvSpPr txBox="1"/>
          <p:nvPr/>
        </p:nvSpPr>
        <p:spPr>
          <a:xfrm>
            <a:off x="1643550" y="229950"/>
            <a:ext cx="58569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Integrantes del Equipo</a:t>
            </a:r>
            <a:endParaRPr sz="2400" b="1">
              <a:solidFill>
                <a:srgbClr val="025055"/>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40" name="Google Shape;140;p25"/>
          <p:cNvSpPr txBox="1"/>
          <p:nvPr/>
        </p:nvSpPr>
        <p:spPr>
          <a:xfrm>
            <a:off x="795148" y="2166900"/>
            <a:ext cx="7561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solidFill>
                  <a:srgbClr val="025055"/>
                </a:solidFill>
                <a:latin typeface="Montserrat"/>
                <a:ea typeface="Montserrat"/>
                <a:cs typeface="Montserrat"/>
                <a:sym typeface="Montserrat"/>
              </a:rPr>
              <a:t>El desarrollo del proyecto es su totalidad tiene un costo aproximado de USD 200.000, por lo que nos enfocaremos en principio en el proceso de reciclado del PET, luego buscaremos unirnos  con industrias del rubro para poder avanzar con el proyecto.</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endParaRPr>
              <a:solidFill>
                <a:srgbClr val="025055"/>
              </a:solidFill>
              <a:latin typeface="Montserrat"/>
              <a:ea typeface="Montserrat"/>
              <a:cs typeface="Montserrat"/>
              <a:sym typeface="Montserrat"/>
            </a:endParaRPr>
          </a:p>
        </p:txBody>
      </p:sp>
      <p:sp>
        <p:nvSpPr>
          <p:cNvPr id="141" name="Google Shape;141;p25"/>
          <p:cNvSpPr txBox="1"/>
          <p:nvPr/>
        </p:nvSpPr>
        <p:spPr>
          <a:xfrm>
            <a:off x="2022150" y="622225"/>
            <a:ext cx="50997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Objetivo de trabajo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47" name="Google Shape;147;p26"/>
          <p:cNvSpPr txBox="1"/>
          <p:nvPr/>
        </p:nvSpPr>
        <p:spPr>
          <a:xfrm>
            <a:off x="-62" y="448033"/>
            <a:ext cx="9136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a:solidFill>
                  <a:srgbClr val="025055"/>
                </a:solidFill>
                <a:latin typeface="Montserrat"/>
                <a:ea typeface="Montserrat"/>
                <a:cs typeface="Montserrat"/>
                <a:sym typeface="Montserrat"/>
              </a:rPr>
              <a:t>C.H.A.P.L.E.R.S</a:t>
            </a:r>
            <a:endParaRPr sz="2400" b="1">
              <a:solidFill>
                <a:srgbClr val="025055"/>
              </a:solidFill>
              <a:latin typeface="Montserrat"/>
              <a:ea typeface="Montserrat"/>
              <a:cs typeface="Montserrat"/>
              <a:sym typeface="Montserrat"/>
            </a:endParaRPr>
          </a:p>
        </p:txBody>
      </p:sp>
      <p:sp>
        <p:nvSpPr>
          <p:cNvPr id="148" name="Google Shape;148;p26"/>
          <p:cNvSpPr txBox="1"/>
          <p:nvPr/>
        </p:nvSpPr>
        <p:spPr>
          <a:xfrm>
            <a:off x="904000" y="1520400"/>
            <a:ext cx="74928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Mecanismo que, acoplado a una unidad tractora y mediante el uso de un cepillo e inyección de agua, tiene la función de remover suciedades de los paneles solares de una forma eficiente.</a:t>
            </a:r>
            <a:endParaRPr>
              <a:solidFill>
                <a:srgbClr val="02505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rgbClr val="02505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rgbClr val="02505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Objetivos específicos:</a:t>
            </a:r>
            <a:endParaRPr>
              <a:solidFill>
                <a:srgbClr val="02505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•Fabricación en mercado nacional</a:t>
            </a:r>
            <a:endParaRPr>
              <a:solidFill>
                <a:srgbClr val="02505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•Mínimo consumo de agua</a:t>
            </a:r>
            <a:endParaRPr>
              <a:solidFill>
                <a:srgbClr val="025055"/>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•Sencillez de operación </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r>
              <a:rPr lang="es">
                <a:solidFill>
                  <a:srgbClr val="025055"/>
                </a:solidFill>
                <a:latin typeface="Montserrat"/>
                <a:ea typeface="Montserrat"/>
                <a:cs typeface="Montserrat"/>
                <a:sym typeface="Montserrat"/>
              </a:rPr>
              <a:t>•Adaptable</a:t>
            </a:r>
            <a:endParaRPr>
              <a:solidFill>
                <a:srgbClr val="025055"/>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7"/>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54" name="Google Shape;154;p27"/>
          <p:cNvSpPr txBox="1"/>
          <p:nvPr/>
        </p:nvSpPr>
        <p:spPr>
          <a:xfrm>
            <a:off x="2635600" y="2340925"/>
            <a:ext cx="42138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Checcarelli Giancarlo</a:t>
            </a: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Juan Pablo Ureta</a:t>
            </a: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Esteban Ponce</a:t>
            </a:r>
            <a:endParaRPr>
              <a:solidFill>
                <a:srgbClr val="025055"/>
              </a:solidFill>
              <a:latin typeface="Montserrat"/>
              <a:ea typeface="Montserrat"/>
              <a:cs typeface="Montserrat"/>
              <a:sym typeface="Montserrat"/>
            </a:endParaRPr>
          </a:p>
        </p:txBody>
      </p:sp>
      <p:sp>
        <p:nvSpPr>
          <p:cNvPr id="155" name="Google Shape;155;p27"/>
          <p:cNvSpPr txBox="1"/>
          <p:nvPr/>
        </p:nvSpPr>
        <p:spPr>
          <a:xfrm>
            <a:off x="1643550" y="534750"/>
            <a:ext cx="58569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Integrantes del Equipo</a:t>
            </a:r>
            <a:endParaRPr sz="2400" b="1">
              <a:solidFill>
                <a:srgbClr val="025055"/>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8"/>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61" name="Google Shape;161;p28"/>
          <p:cNvSpPr txBox="1"/>
          <p:nvPr/>
        </p:nvSpPr>
        <p:spPr>
          <a:xfrm>
            <a:off x="390424" y="1707808"/>
            <a:ext cx="8551200" cy="204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En los siguientes meses de trabajo haremos énfasis en el consumo del agua, la forma de poder consumir una menor cantidad, o bien reutilizarla.</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En el caso de que la planta generadora de energía solar cuente con una unidad tractora, se podrá trabajar en la adaptación del sistema limpiador.</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Poder crear un prototipo del mecanismo a escala.</a:t>
            </a:r>
            <a:endParaRPr>
              <a:solidFill>
                <a:srgbClr val="025055"/>
              </a:solidFill>
              <a:latin typeface="Montserrat"/>
              <a:ea typeface="Montserrat"/>
              <a:cs typeface="Montserrat"/>
              <a:sym typeface="Montserrat"/>
            </a:endParaRPr>
          </a:p>
          <a:p>
            <a:pPr marL="0" lvl="0" indent="0" algn="ctr" rtl="0">
              <a:spcBef>
                <a:spcPts val="1200"/>
              </a:spcBef>
              <a:spcAft>
                <a:spcPts val="0"/>
              </a:spcAft>
              <a:buNone/>
            </a:pPr>
            <a:endParaRPr>
              <a:solidFill>
                <a:srgbClr val="025055"/>
              </a:solidFill>
              <a:latin typeface="Montserrat"/>
              <a:ea typeface="Montserrat"/>
              <a:cs typeface="Montserrat"/>
              <a:sym typeface="Montserrat"/>
            </a:endParaRPr>
          </a:p>
        </p:txBody>
      </p:sp>
      <p:sp>
        <p:nvSpPr>
          <p:cNvPr id="162" name="Google Shape;162;p28"/>
          <p:cNvSpPr txBox="1"/>
          <p:nvPr/>
        </p:nvSpPr>
        <p:spPr>
          <a:xfrm>
            <a:off x="2022150" y="622225"/>
            <a:ext cx="50997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Objetivo de trabajo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9"/>
          <p:cNvPicPr preferRelativeResize="0"/>
          <p:nvPr/>
        </p:nvPicPr>
        <p:blipFill>
          <a:blip r:embed="rId3">
            <a:alphaModFix/>
          </a:blip>
          <a:stretch>
            <a:fillRect/>
          </a:stretch>
        </p:blipFill>
        <p:spPr>
          <a:xfrm>
            <a:off x="25392" y="0"/>
            <a:ext cx="9143982" cy="6858002"/>
          </a:xfrm>
          <a:prstGeom prst="rect">
            <a:avLst/>
          </a:prstGeom>
          <a:noFill/>
          <a:ln>
            <a:noFill/>
          </a:ln>
        </p:spPr>
      </p:pic>
      <p:sp>
        <p:nvSpPr>
          <p:cNvPr id="168" name="Google Shape;168;p29"/>
          <p:cNvSpPr txBox="1"/>
          <p:nvPr/>
        </p:nvSpPr>
        <p:spPr>
          <a:xfrm>
            <a:off x="3678900" y="2753867"/>
            <a:ext cx="2376342"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300" b="1" dirty="0">
                <a:solidFill>
                  <a:srgbClr val="025055"/>
                </a:solidFill>
                <a:latin typeface="Montserrat"/>
                <a:ea typeface="Montserrat"/>
                <a:cs typeface="Montserrat"/>
                <a:sym typeface="Montserrat"/>
              </a:rPr>
              <a:t>Gracias</a:t>
            </a:r>
            <a:endParaRPr sz="3300" b="1" dirty="0">
              <a:solidFill>
                <a:srgbClr val="025055"/>
              </a:solidFill>
              <a:latin typeface="Montserrat"/>
              <a:ea typeface="Montserrat"/>
              <a:cs typeface="Montserrat"/>
              <a:sym typeface="Montserrat"/>
            </a:endParaRPr>
          </a:p>
        </p:txBody>
      </p:sp>
      <p:pic>
        <p:nvPicPr>
          <p:cNvPr id="169" name="Google Shape;169;p29"/>
          <p:cNvPicPr preferRelativeResize="0"/>
          <p:nvPr/>
        </p:nvPicPr>
        <p:blipFill>
          <a:blip r:embed="rId4">
            <a:alphaModFix/>
          </a:blip>
          <a:stretch>
            <a:fillRect/>
          </a:stretch>
        </p:blipFill>
        <p:spPr>
          <a:xfrm>
            <a:off x="2953175" y="185533"/>
            <a:ext cx="3237627" cy="1821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0"/>
          <p:cNvPicPr preferRelativeResize="0"/>
          <p:nvPr/>
        </p:nvPicPr>
        <p:blipFill>
          <a:blip r:embed="rId3">
            <a:alphaModFix/>
          </a:blip>
          <a:stretch>
            <a:fillRect/>
          </a:stretch>
        </p:blipFill>
        <p:spPr>
          <a:xfrm>
            <a:off x="25392" y="0"/>
            <a:ext cx="9143982" cy="6858002"/>
          </a:xfrm>
          <a:prstGeom prst="rect">
            <a:avLst/>
          </a:prstGeom>
          <a:noFill/>
          <a:ln>
            <a:noFill/>
          </a:ln>
        </p:spPr>
      </p:pic>
      <p:sp>
        <p:nvSpPr>
          <p:cNvPr id="175" name="Google Shape;175;p30"/>
          <p:cNvSpPr txBox="1"/>
          <p:nvPr/>
        </p:nvSpPr>
        <p:spPr>
          <a:xfrm>
            <a:off x="25375" y="2753875"/>
            <a:ext cx="91440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3300" b="1">
                <a:solidFill>
                  <a:srgbClr val="025055"/>
                </a:solidFill>
                <a:latin typeface="Montserrat"/>
                <a:ea typeface="Montserrat"/>
                <a:cs typeface="Montserrat"/>
                <a:sym typeface="Montserrat"/>
              </a:rPr>
              <a:t>Primer encuentro</a:t>
            </a:r>
            <a:endParaRPr sz="3300" b="1">
              <a:solidFill>
                <a:srgbClr val="025055"/>
              </a:solidFill>
              <a:latin typeface="Montserrat"/>
              <a:ea typeface="Montserrat"/>
              <a:cs typeface="Montserrat"/>
              <a:sym typeface="Montserrat"/>
            </a:endParaRPr>
          </a:p>
        </p:txBody>
      </p:sp>
      <p:pic>
        <p:nvPicPr>
          <p:cNvPr id="176" name="Google Shape;176;p30"/>
          <p:cNvPicPr preferRelativeResize="0"/>
          <p:nvPr/>
        </p:nvPicPr>
        <p:blipFill>
          <a:blip r:embed="rId4">
            <a:alphaModFix/>
          </a:blip>
          <a:stretch>
            <a:fillRect/>
          </a:stretch>
        </p:blipFill>
        <p:spPr>
          <a:xfrm>
            <a:off x="2953175" y="185533"/>
            <a:ext cx="3237627" cy="18211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1"/>
          <p:cNvPicPr preferRelativeResize="0"/>
          <p:nvPr/>
        </p:nvPicPr>
        <p:blipFill>
          <a:blip r:embed="rId3">
            <a:alphaModFix/>
          </a:blip>
          <a:stretch>
            <a:fillRect/>
          </a:stretch>
        </p:blipFill>
        <p:spPr>
          <a:xfrm>
            <a:off x="0" y="25"/>
            <a:ext cx="9144003" cy="6857975"/>
          </a:xfrm>
          <a:prstGeom prst="rect">
            <a:avLst/>
          </a:prstGeom>
          <a:noFill/>
          <a:ln>
            <a:noFill/>
          </a:ln>
        </p:spPr>
      </p:pic>
      <p:sp>
        <p:nvSpPr>
          <p:cNvPr id="182" name="Google Shape;182;p31"/>
          <p:cNvSpPr txBox="1"/>
          <p:nvPr/>
        </p:nvSpPr>
        <p:spPr>
          <a:xfrm>
            <a:off x="232200" y="186700"/>
            <a:ext cx="4339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Etapas y contenido</a:t>
            </a:r>
            <a:endParaRPr sz="2000">
              <a:solidFill>
                <a:srgbClr val="025055"/>
              </a:solidFill>
              <a:latin typeface="Montserrat"/>
              <a:ea typeface="Montserrat"/>
              <a:cs typeface="Montserrat"/>
              <a:sym typeface="Montserrat"/>
            </a:endParaRPr>
          </a:p>
        </p:txBody>
      </p:sp>
      <p:sp>
        <p:nvSpPr>
          <p:cNvPr id="183" name="Google Shape;183;p31"/>
          <p:cNvSpPr/>
          <p:nvPr/>
        </p:nvSpPr>
        <p:spPr>
          <a:xfrm>
            <a:off x="721900" y="716933"/>
            <a:ext cx="5583900" cy="682500"/>
          </a:xfrm>
          <a:prstGeom prst="rect">
            <a:avLst/>
          </a:prstGeom>
          <a:solidFill>
            <a:srgbClr val="83D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700">
                <a:solidFill>
                  <a:schemeClr val="lt1"/>
                </a:solidFill>
                <a:latin typeface="Montserrat"/>
                <a:ea typeface="Montserrat"/>
                <a:cs typeface="Montserrat"/>
                <a:sym typeface="Montserrat"/>
              </a:rPr>
              <a:t>Acompañamiento y financiamiento</a:t>
            </a:r>
            <a:endParaRPr sz="1700">
              <a:solidFill>
                <a:schemeClr val="lt1"/>
              </a:solidFill>
              <a:latin typeface="Montserrat"/>
              <a:ea typeface="Montserrat"/>
              <a:cs typeface="Montserrat"/>
              <a:sym typeface="Montserrat"/>
            </a:endParaRPr>
          </a:p>
        </p:txBody>
      </p:sp>
      <p:sp>
        <p:nvSpPr>
          <p:cNvPr id="184" name="Google Shape;184;p31"/>
          <p:cNvSpPr/>
          <p:nvPr/>
        </p:nvSpPr>
        <p:spPr>
          <a:xfrm>
            <a:off x="6305800" y="716933"/>
            <a:ext cx="2379000" cy="682500"/>
          </a:xfrm>
          <a:prstGeom prst="rect">
            <a:avLst/>
          </a:prstGeom>
          <a:solidFill>
            <a:srgbClr val="025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700">
                <a:solidFill>
                  <a:schemeClr val="lt1"/>
                </a:solidFill>
                <a:latin typeface="Montserrat"/>
                <a:ea typeface="Montserrat"/>
                <a:cs typeface="Montserrat"/>
                <a:sym typeface="Montserrat"/>
              </a:rPr>
              <a:t>Presentación</a:t>
            </a:r>
            <a:endParaRPr sz="1700">
              <a:solidFill>
                <a:schemeClr val="lt1"/>
              </a:solidFill>
              <a:latin typeface="Montserrat"/>
              <a:ea typeface="Montserrat"/>
              <a:cs typeface="Montserrat"/>
              <a:sym typeface="Montserrat"/>
            </a:endParaRPr>
          </a:p>
        </p:txBody>
      </p:sp>
      <p:sp>
        <p:nvSpPr>
          <p:cNvPr id="185" name="Google Shape;185;p31"/>
          <p:cNvSpPr txBox="1"/>
          <p:nvPr/>
        </p:nvSpPr>
        <p:spPr>
          <a:xfrm>
            <a:off x="855825" y="1805375"/>
            <a:ext cx="5450100" cy="3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b="1">
                <a:solidFill>
                  <a:srgbClr val="025055"/>
                </a:solidFill>
                <a:latin typeface="Montserrat"/>
                <a:ea typeface="Montserrat"/>
                <a:cs typeface="Montserrat"/>
                <a:sym typeface="Montserrat"/>
              </a:rPr>
              <a:t>Revisión de la viabilidad </a:t>
            </a:r>
            <a:r>
              <a:rPr lang="es">
                <a:solidFill>
                  <a:srgbClr val="025055"/>
                </a:solidFill>
                <a:latin typeface="Montserrat"/>
                <a:ea typeface="Montserrat"/>
                <a:cs typeface="Montserrat"/>
                <a:sym typeface="Montserrat"/>
              </a:rPr>
              <a:t>de la puesta en marcha de su propuesta, identificando mejoras al diseño y el potencial de mercado de la idea desarrollada para que ésta sea económicamente sostenible en el tiempo.</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Talleres sobre </a:t>
            </a:r>
            <a:r>
              <a:rPr lang="es" b="1">
                <a:solidFill>
                  <a:srgbClr val="025055"/>
                </a:solidFill>
                <a:latin typeface="Montserrat"/>
                <a:ea typeface="Montserrat"/>
                <a:cs typeface="Montserrat"/>
                <a:sym typeface="Montserrat"/>
              </a:rPr>
              <a:t>modelo de negocios con impacto social y ambiental</a:t>
            </a:r>
            <a:r>
              <a:rPr lang="es">
                <a:solidFill>
                  <a:srgbClr val="025055"/>
                </a:solidFill>
                <a:latin typeface="Montserrat"/>
                <a:ea typeface="Montserrat"/>
                <a:cs typeface="Montserrat"/>
                <a:sym typeface="Montserrat"/>
              </a:rPr>
              <a:t> para que puedan desarrollar un modelo de negocios viable.</a:t>
            </a: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r>
              <a:rPr lang="es" b="1">
                <a:solidFill>
                  <a:srgbClr val="025055"/>
                </a:solidFill>
                <a:latin typeface="Montserrat"/>
                <a:ea typeface="Montserrat"/>
                <a:cs typeface="Montserrat"/>
                <a:sym typeface="Montserrat"/>
              </a:rPr>
              <a:t>Aporte económico </a:t>
            </a:r>
            <a:r>
              <a:rPr lang="es">
                <a:solidFill>
                  <a:srgbClr val="025055"/>
                </a:solidFill>
                <a:latin typeface="Montserrat"/>
                <a:ea typeface="Montserrat"/>
                <a:cs typeface="Montserrat"/>
                <a:sym typeface="Montserrat"/>
              </a:rPr>
              <a:t>de hasta el equivalente en pesos u$s5000 para el desarrollo de un mínimo producto viable. </a:t>
            </a: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Acompañamiento en la </a:t>
            </a:r>
            <a:r>
              <a:rPr lang="es" b="1">
                <a:solidFill>
                  <a:srgbClr val="025055"/>
                </a:solidFill>
                <a:latin typeface="Montserrat"/>
                <a:ea typeface="Montserrat"/>
                <a:cs typeface="Montserrat"/>
                <a:sym typeface="Montserrat"/>
              </a:rPr>
              <a:t>co-creación y testeo</a:t>
            </a:r>
            <a:r>
              <a:rPr lang="es">
                <a:solidFill>
                  <a:srgbClr val="025055"/>
                </a:solidFill>
                <a:latin typeface="Montserrat"/>
                <a:ea typeface="Montserrat"/>
                <a:cs typeface="Montserrat"/>
                <a:sym typeface="Montserrat"/>
              </a:rPr>
              <a:t> con potenciales usuarios y clientes.</a:t>
            </a:r>
            <a:endParaRPr>
              <a:solidFill>
                <a:srgbClr val="025055"/>
              </a:solidFill>
            </a:endParaRPr>
          </a:p>
          <a:p>
            <a:pPr marL="0" lvl="0" indent="0" algn="l" rtl="0">
              <a:spcBef>
                <a:spcPts val="0"/>
              </a:spcBef>
              <a:spcAft>
                <a:spcPts val="0"/>
              </a:spcAft>
              <a:buNone/>
            </a:pPr>
            <a:endParaRPr/>
          </a:p>
        </p:txBody>
      </p:sp>
      <p:sp>
        <p:nvSpPr>
          <p:cNvPr id="186" name="Google Shape;186;p31"/>
          <p:cNvSpPr txBox="1"/>
          <p:nvPr/>
        </p:nvSpPr>
        <p:spPr>
          <a:xfrm>
            <a:off x="6305800" y="1785000"/>
            <a:ext cx="23790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Evento de </a:t>
            </a:r>
            <a:r>
              <a:rPr lang="es" b="1">
                <a:solidFill>
                  <a:srgbClr val="025055"/>
                </a:solidFill>
                <a:latin typeface="Montserrat"/>
                <a:ea typeface="Montserrat"/>
                <a:cs typeface="Montserrat"/>
                <a:sym typeface="Montserrat"/>
              </a:rPr>
              <a:t>presentación de resultados </a:t>
            </a:r>
            <a:r>
              <a:rPr lang="es">
                <a:solidFill>
                  <a:srgbClr val="025055"/>
                </a:solidFill>
                <a:latin typeface="Montserrat"/>
                <a:ea typeface="Montserrat"/>
                <a:cs typeface="Montserrat"/>
                <a:sym typeface="Montserrat"/>
              </a:rPr>
              <a:t>en la UNSJ.</a:t>
            </a:r>
            <a:endParaRPr/>
          </a:p>
        </p:txBody>
      </p:sp>
      <p:sp>
        <p:nvSpPr>
          <p:cNvPr id="187" name="Google Shape;187;p31"/>
          <p:cNvSpPr/>
          <p:nvPr/>
        </p:nvSpPr>
        <p:spPr>
          <a:xfrm>
            <a:off x="798100" y="1521567"/>
            <a:ext cx="2501100" cy="2124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200" i="1">
                <a:latin typeface="Proxima Nova"/>
                <a:ea typeface="Proxima Nova"/>
                <a:cs typeface="Proxima Nova"/>
                <a:sym typeface="Proxima Nova"/>
              </a:rPr>
              <a:t>Del 3 de julio al 15 de noviembre</a:t>
            </a:r>
            <a:endParaRPr sz="1200" i="1">
              <a:latin typeface="Proxima Nova"/>
              <a:ea typeface="Proxima Nova"/>
              <a:cs typeface="Proxima Nova"/>
              <a:sym typeface="Proxima Nova"/>
            </a:endParaRPr>
          </a:p>
        </p:txBody>
      </p:sp>
      <p:sp>
        <p:nvSpPr>
          <p:cNvPr id="188" name="Google Shape;188;p31"/>
          <p:cNvSpPr/>
          <p:nvPr/>
        </p:nvSpPr>
        <p:spPr>
          <a:xfrm>
            <a:off x="6458200" y="1521567"/>
            <a:ext cx="1314900" cy="2124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200" i="1">
                <a:latin typeface="Proxima Nova"/>
                <a:ea typeface="Proxima Nova"/>
                <a:cs typeface="Proxima Nova"/>
                <a:sym typeface="Proxima Nova"/>
              </a:rPr>
              <a:t>15 de noviembre</a:t>
            </a:r>
            <a:endParaRPr sz="1200" i="1">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62" name="Google Shape;62;p14"/>
          <p:cNvSpPr txBox="1"/>
          <p:nvPr/>
        </p:nvSpPr>
        <p:spPr>
          <a:xfrm>
            <a:off x="-62" y="178433"/>
            <a:ext cx="9136200" cy="1403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 sz="2400" b="1">
                <a:solidFill>
                  <a:srgbClr val="025055"/>
                </a:solidFill>
                <a:latin typeface="Montserrat"/>
                <a:ea typeface="Montserrat"/>
                <a:cs typeface="Montserrat"/>
                <a:sym typeface="Montserrat"/>
              </a:rPr>
              <a:t>Modelación de las Emisión de Polvo en</a:t>
            </a:r>
            <a:endParaRPr sz="2400" b="1">
              <a:solidFill>
                <a:srgbClr val="025055"/>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s" sz="2400" b="1">
                <a:solidFill>
                  <a:srgbClr val="025055"/>
                </a:solidFill>
                <a:latin typeface="Montserrat"/>
                <a:ea typeface="Montserrat"/>
                <a:cs typeface="Montserrat"/>
                <a:sym typeface="Montserrat"/>
              </a:rPr>
              <a:t>Caminos No Pavimentados</a:t>
            </a:r>
            <a:endParaRPr sz="2400" b="1">
              <a:solidFill>
                <a:srgbClr val="025055"/>
              </a:solidFill>
              <a:latin typeface="Montserrat"/>
              <a:ea typeface="Montserrat"/>
              <a:cs typeface="Montserrat"/>
              <a:sym typeface="Montserrat"/>
            </a:endParaRPr>
          </a:p>
          <a:p>
            <a:pPr marL="0" lvl="0" indent="0" algn="ctr" rtl="0">
              <a:spcBef>
                <a:spcPts val="0"/>
              </a:spcBef>
              <a:spcAft>
                <a:spcPts val="0"/>
              </a:spcAft>
              <a:buNone/>
            </a:pPr>
            <a:endParaRPr sz="2400" b="1">
              <a:solidFill>
                <a:srgbClr val="025055"/>
              </a:solidFill>
              <a:latin typeface="Montserrat"/>
              <a:ea typeface="Montserrat"/>
              <a:cs typeface="Montserrat"/>
              <a:sym typeface="Montserrat"/>
            </a:endParaRPr>
          </a:p>
        </p:txBody>
      </p:sp>
      <p:sp>
        <p:nvSpPr>
          <p:cNvPr id="63" name="Google Shape;63;p14"/>
          <p:cNvSpPr txBox="1"/>
          <p:nvPr/>
        </p:nvSpPr>
        <p:spPr>
          <a:xfrm>
            <a:off x="825125" y="1573800"/>
            <a:ext cx="7788000" cy="28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Argentina → 80% CNP</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b="1">
                <a:solidFill>
                  <a:srgbClr val="025055"/>
                </a:solidFill>
                <a:latin typeface="Montserrat"/>
                <a:ea typeface="Montserrat"/>
                <a:cs typeface="Montserrat"/>
                <a:sym typeface="Montserrat"/>
              </a:rPr>
              <a:t>Emisiones de Polvo</a:t>
            </a:r>
            <a:endParaRPr b="1">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latin typeface="Montserrat"/>
                <a:ea typeface="Montserrat"/>
                <a:cs typeface="Montserrat"/>
                <a:sym typeface="Montserrat"/>
              </a:rPr>
              <a:t>•</a:t>
            </a:r>
            <a:r>
              <a:rPr lang="es">
                <a:solidFill>
                  <a:srgbClr val="025055"/>
                </a:solidFill>
                <a:latin typeface="Montserrat"/>
                <a:ea typeface="Montserrat"/>
                <a:cs typeface="Montserrat"/>
                <a:sym typeface="Montserrat"/>
              </a:rPr>
              <a:t>Daños (salud, seguridad, integridad) → Mantenimiento programado y adaptado.</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b="1">
                <a:solidFill>
                  <a:srgbClr val="025055"/>
                </a:solidFill>
                <a:latin typeface="Montserrat"/>
                <a:ea typeface="Montserrat"/>
                <a:cs typeface="Montserrat"/>
                <a:sym typeface="Montserrat"/>
              </a:rPr>
              <a:t>Se estudiaron Emisiones de Polvo en CNP de SJ en función de Vel, T, Hr, Hs, t, d.</a:t>
            </a:r>
            <a:endParaRPr b="1">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latin typeface="Montserrat"/>
                <a:ea typeface="Montserrat"/>
                <a:cs typeface="Montserrat"/>
                <a:sym typeface="Montserrat"/>
              </a:rPr>
              <a:t>•</a:t>
            </a:r>
            <a:r>
              <a:rPr lang="es">
                <a:solidFill>
                  <a:srgbClr val="025055"/>
                </a:solidFill>
                <a:latin typeface="Montserrat"/>
                <a:ea typeface="Montserrat"/>
                <a:cs typeface="Montserrat"/>
                <a:sym typeface="Montserrat"/>
              </a:rPr>
              <a:t>Se obtuvieron ecuaciones (relacionan variables y verifican correlación).</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b="1">
                <a:solidFill>
                  <a:srgbClr val="025055"/>
                </a:solidFill>
                <a:latin typeface="Montserrat"/>
                <a:ea typeface="Montserrat"/>
                <a:cs typeface="Montserrat"/>
                <a:sym typeface="Montserrat"/>
              </a:rPr>
              <a:t>Modelos</a:t>
            </a:r>
            <a:endParaRPr b="1">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latin typeface="Montserrat"/>
                <a:ea typeface="Montserrat"/>
                <a:cs typeface="Montserrat"/>
                <a:sym typeface="Montserrat"/>
              </a:rPr>
              <a:t>•</a:t>
            </a:r>
            <a:r>
              <a:rPr lang="es">
                <a:solidFill>
                  <a:srgbClr val="025055"/>
                </a:solidFill>
                <a:latin typeface="Montserrat"/>
                <a:ea typeface="Montserrat"/>
                <a:cs typeface="Montserrat"/>
                <a:sym typeface="Montserrat"/>
              </a:rPr>
              <a:t>Gestionar mantenimiento en CNP → Optimizar Recurso Hídrico.</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endParaRPr>
              <a:solidFill>
                <a:srgbClr val="025055"/>
              </a:solidFill>
              <a:latin typeface="Montserrat Medium"/>
              <a:ea typeface="Montserrat Medium"/>
              <a:cs typeface="Montserrat Medium"/>
              <a:sym typeface="Montserra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0" y="-21"/>
            <a:ext cx="9144003" cy="6858017"/>
          </a:xfrm>
          <a:prstGeom prst="rect">
            <a:avLst/>
          </a:prstGeom>
          <a:noFill/>
          <a:ln>
            <a:noFill/>
          </a:ln>
        </p:spPr>
      </p:pic>
      <p:sp>
        <p:nvSpPr>
          <p:cNvPr id="194" name="Google Shape;194;p32"/>
          <p:cNvSpPr txBox="1"/>
          <p:nvPr/>
        </p:nvSpPr>
        <p:spPr>
          <a:xfrm>
            <a:off x="-1050" y="152200"/>
            <a:ext cx="433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Talleres de acompañamiento</a:t>
            </a:r>
            <a:endParaRPr sz="2000">
              <a:solidFill>
                <a:srgbClr val="025055"/>
              </a:solidFill>
              <a:latin typeface="Montserrat"/>
              <a:ea typeface="Montserrat"/>
              <a:cs typeface="Montserrat"/>
              <a:sym typeface="Montserrat"/>
            </a:endParaRPr>
          </a:p>
        </p:txBody>
      </p:sp>
      <p:sp>
        <p:nvSpPr>
          <p:cNvPr id="195" name="Google Shape;195;p32"/>
          <p:cNvSpPr txBox="1"/>
          <p:nvPr/>
        </p:nvSpPr>
        <p:spPr>
          <a:xfrm>
            <a:off x="685800" y="917224"/>
            <a:ext cx="8251800" cy="41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El programa tendrá un </a:t>
            </a:r>
            <a:r>
              <a:rPr lang="es" b="1">
                <a:solidFill>
                  <a:srgbClr val="025055"/>
                </a:solidFill>
                <a:latin typeface="Montserrat"/>
                <a:ea typeface="Montserrat"/>
                <a:cs typeface="Montserrat"/>
                <a:sym typeface="Montserrat"/>
              </a:rPr>
              <a:t>acompañamiento semanal híbrido </a:t>
            </a:r>
            <a:r>
              <a:rPr lang="es">
                <a:solidFill>
                  <a:srgbClr val="025055"/>
                </a:solidFill>
                <a:latin typeface="Montserrat"/>
                <a:ea typeface="Montserrat"/>
                <a:cs typeface="Montserrat"/>
                <a:sym typeface="Montserrat"/>
              </a:rPr>
              <a:t>y estará conformado por: </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Talleres virtuales: </a:t>
            </a:r>
            <a:r>
              <a:rPr lang="es" b="1">
                <a:solidFill>
                  <a:srgbClr val="025055"/>
                </a:solidFill>
                <a:latin typeface="Montserrat"/>
                <a:ea typeface="Montserrat"/>
                <a:cs typeface="Montserrat"/>
                <a:sym typeface="Montserrat"/>
              </a:rPr>
              <a:t>13 talleres </a:t>
            </a:r>
            <a:r>
              <a:rPr lang="es">
                <a:solidFill>
                  <a:srgbClr val="025055"/>
                </a:solidFill>
                <a:latin typeface="Montserrat"/>
                <a:ea typeface="Montserrat"/>
                <a:cs typeface="Montserrat"/>
                <a:sym typeface="Montserrat"/>
              </a:rPr>
              <a:t>a realizarse los días </a:t>
            </a:r>
            <a:r>
              <a:rPr lang="es" b="1">
                <a:solidFill>
                  <a:srgbClr val="025055"/>
                </a:solidFill>
                <a:latin typeface="Montserrat"/>
                <a:ea typeface="Montserrat"/>
                <a:cs typeface="Montserrat"/>
                <a:sym typeface="Montserrat"/>
              </a:rPr>
              <a:t>martes o viernes  de 18:00 a 20:00</a:t>
            </a:r>
            <a:r>
              <a:rPr lang="es">
                <a:solidFill>
                  <a:srgbClr val="025055"/>
                </a:solidFill>
                <a:latin typeface="Montserrat"/>
                <a:ea typeface="Montserrat"/>
                <a:cs typeface="Montserrat"/>
                <a:sym typeface="Montserrat"/>
              </a:rPr>
              <a:t>.</a:t>
            </a: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Talleres presenciales: </a:t>
            </a:r>
            <a:r>
              <a:rPr lang="es" b="1">
                <a:solidFill>
                  <a:srgbClr val="025055"/>
                </a:solidFill>
                <a:latin typeface="Montserrat"/>
                <a:ea typeface="Montserrat"/>
                <a:cs typeface="Montserrat"/>
                <a:sym typeface="Montserrat"/>
              </a:rPr>
              <a:t>5 encuentros</a:t>
            </a:r>
            <a:r>
              <a:rPr lang="es">
                <a:solidFill>
                  <a:srgbClr val="025055"/>
                </a:solidFill>
                <a:latin typeface="Montserrat"/>
                <a:ea typeface="Montserrat"/>
                <a:cs typeface="Montserrat"/>
                <a:sym typeface="Montserrat"/>
              </a:rPr>
              <a:t> presenciales en la </a:t>
            </a:r>
            <a:r>
              <a:rPr lang="es" b="1">
                <a:solidFill>
                  <a:srgbClr val="025055"/>
                </a:solidFill>
                <a:latin typeface="Montserrat"/>
                <a:ea typeface="Montserrat"/>
                <a:cs typeface="Montserrat"/>
                <a:sym typeface="Montserrat"/>
              </a:rPr>
              <a:t>Facultad de Ingeniería</a:t>
            </a:r>
            <a:r>
              <a:rPr lang="es">
                <a:solidFill>
                  <a:srgbClr val="025055"/>
                </a:solidFill>
                <a:latin typeface="Montserrat"/>
                <a:ea typeface="Montserrat"/>
                <a:cs typeface="Montserrat"/>
                <a:sym typeface="Montserrat"/>
              </a:rPr>
              <a:t> a realizarse los días:</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Sábado 8/7 de 9 a 13hs </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Sábado 19/8 de 9 a 13hs</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Sábado 02/9 de 9 a 13hs</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Sábado 30/9 de 9 a 18hs </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Sábado 14/10 de 9 a 13h </a:t>
            </a:r>
            <a:endParaRPr>
              <a:solidFill>
                <a:srgbClr val="222222"/>
              </a:solidFill>
              <a:highlight>
                <a:srgbClr val="FFFFFF"/>
              </a:highligh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3"/>
          <p:cNvPicPr preferRelativeResize="0"/>
          <p:nvPr/>
        </p:nvPicPr>
        <p:blipFill>
          <a:blip r:embed="rId3">
            <a:alphaModFix/>
          </a:blip>
          <a:stretch>
            <a:fillRect/>
          </a:stretch>
        </p:blipFill>
        <p:spPr>
          <a:xfrm>
            <a:off x="0" y="25"/>
            <a:ext cx="9144003" cy="6857975"/>
          </a:xfrm>
          <a:prstGeom prst="rect">
            <a:avLst/>
          </a:prstGeom>
          <a:noFill/>
          <a:ln>
            <a:noFill/>
          </a:ln>
        </p:spPr>
      </p:pic>
      <p:sp>
        <p:nvSpPr>
          <p:cNvPr id="201" name="Google Shape;201;p33"/>
          <p:cNvSpPr txBox="1"/>
          <p:nvPr/>
        </p:nvSpPr>
        <p:spPr>
          <a:xfrm>
            <a:off x="161275" y="163025"/>
            <a:ext cx="8062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Detalle acompañamiento y financiamiento</a:t>
            </a:r>
            <a:endParaRPr sz="2000">
              <a:solidFill>
                <a:srgbClr val="025055"/>
              </a:solidFill>
              <a:latin typeface="Montserrat"/>
              <a:ea typeface="Montserrat"/>
              <a:cs typeface="Montserrat"/>
              <a:sym typeface="Montserrat"/>
            </a:endParaRPr>
          </a:p>
        </p:txBody>
      </p:sp>
      <p:graphicFrame>
        <p:nvGraphicFramePr>
          <p:cNvPr id="202" name="Google Shape;202;p33"/>
          <p:cNvGraphicFramePr/>
          <p:nvPr/>
        </p:nvGraphicFramePr>
        <p:xfrm>
          <a:off x="2829788" y="671853"/>
          <a:ext cx="3832950" cy="5444290"/>
        </p:xfrm>
        <a:graphic>
          <a:graphicData uri="http://schemas.openxmlformats.org/drawingml/2006/table">
            <a:tbl>
              <a:tblPr>
                <a:noFill/>
                <a:tableStyleId>{0CC6DF4A-F07C-451F-A07A-5FBDAC275311}</a:tableStyleId>
              </a:tblPr>
              <a:tblGrid>
                <a:gridCol w="3044625">
                  <a:extLst>
                    <a:ext uri="{9D8B030D-6E8A-4147-A177-3AD203B41FA5}">
                      <a16:colId xmlns:a16="http://schemas.microsoft.com/office/drawing/2014/main" val="20000"/>
                    </a:ext>
                  </a:extLst>
                </a:gridCol>
                <a:gridCol w="788325">
                  <a:extLst>
                    <a:ext uri="{9D8B030D-6E8A-4147-A177-3AD203B41FA5}">
                      <a16:colId xmlns:a16="http://schemas.microsoft.com/office/drawing/2014/main" val="20001"/>
                    </a:ext>
                  </a:extLst>
                </a:gridCol>
              </a:tblGrid>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Presentación programa y dinámica de trabajo</a:t>
                      </a:r>
                      <a:endParaRPr sz="900">
                        <a:latin typeface="Montserrat"/>
                        <a:ea typeface="Montserrat"/>
                        <a:cs typeface="Montserrat"/>
                        <a:sym typeface="Montserrat"/>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3-7</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00"/>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Entrevistas de diagnóstico 1 a 1</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Validación de oportunidades de negocios</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8-7</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02"/>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Modelo de negocios I</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Modelo de negocios II</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Presentación 1er desembolso (ficha de pedido)</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17-7</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5"/>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Desarrollo de clientes</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Estrategia para el posicionamiento competitivo</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Análisis de estado de cada proyecto</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Gestión económica y financiera</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19-8</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09"/>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Acceso a recursos</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Presentación 2do desembolso (ficha de pedido)</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21-8</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11"/>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Presentación 3er desembolso (ficha de pedido)</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28-8</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12"/>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Estrategias de validación de MVP</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2-9</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13"/>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Desarrollo y validación de estrategias comerciales</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Taller de co-creación</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Asesoría individual para testeo en territorio I</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Validación técnica para el desarrollo de prototipos</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30-9</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17"/>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Asesoría individual para testeo en territorio II</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914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Negociación y trabajo en equipo</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900">
                          <a:latin typeface="Montserrat"/>
                          <a:ea typeface="Montserrat"/>
                          <a:cs typeface="Montserrat"/>
                          <a:sym typeface="Montserrat"/>
                        </a:rPr>
                        <a:t>14-10</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19"/>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Asesoría individual para testeo en territorio III</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Comunicación efectiva</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40700">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Taller de pitch</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00575">
                <a:tc>
                  <a:txBody>
                    <a:bodyPr/>
                    <a:lstStyle/>
                    <a:p>
                      <a:pPr marL="0" lvl="0" indent="0" algn="l" rtl="0">
                        <a:lnSpc>
                          <a:spcPct val="115000"/>
                        </a:lnSpc>
                        <a:spcBef>
                          <a:spcPts val="0"/>
                        </a:spcBef>
                        <a:spcAft>
                          <a:spcPts val="0"/>
                        </a:spcAft>
                        <a:buNone/>
                      </a:pPr>
                      <a:r>
                        <a:rPr lang="es" sz="900">
                          <a:latin typeface="Montserrat"/>
                          <a:ea typeface="Montserrat"/>
                          <a:cs typeface="Montserrat"/>
                          <a:sym typeface="Montserrat"/>
                        </a:rPr>
                        <a:t>Demo day</a:t>
                      </a:r>
                      <a:endParaRPr sz="900">
                        <a:latin typeface="Montserrat"/>
                        <a:ea typeface="Montserrat"/>
                        <a:cs typeface="Montserrat"/>
                        <a:sym typeface="Montserrat"/>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tc>
                  <a:txBody>
                    <a:bodyPr/>
                    <a:lstStyle/>
                    <a:p>
                      <a:pPr marL="0" lvl="0" indent="0" algn="r" rtl="0">
                        <a:lnSpc>
                          <a:spcPct val="115000"/>
                        </a:lnSpc>
                        <a:spcBef>
                          <a:spcPts val="0"/>
                        </a:spcBef>
                        <a:spcAft>
                          <a:spcPts val="0"/>
                        </a:spcAft>
                        <a:buNone/>
                      </a:pPr>
                      <a:r>
                        <a:rPr lang="es" sz="1000"/>
                        <a:t>15-11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5818E"/>
                    </a:solidFill>
                  </a:tcPr>
                </a:tc>
                <a:extLst>
                  <a:ext uri="{0D108BD9-81ED-4DB2-BD59-A6C34878D82A}">
                    <a16:rowId xmlns:a16="http://schemas.microsoft.com/office/drawing/2014/main" val="1002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4"/>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08" name="Google Shape;208;p34"/>
          <p:cNvSpPr txBox="1"/>
          <p:nvPr/>
        </p:nvSpPr>
        <p:spPr>
          <a:xfrm>
            <a:off x="101475" y="188133"/>
            <a:ext cx="5244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Compromisos y responsabilidades</a:t>
            </a:r>
            <a:endParaRPr sz="2000">
              <a:solidFill>
                <a:srgbClr val="025055"/>
              </a:solidFill>
              <a:latin typeface="Montserrat"/>
              <a:ea typeface="Montserrat"/>
              <a:cs typeface="Montserrat"/>
              <a:sym typeface="Montserrat"/>
            </a:endParaRPr>
          </a:p>
        </p:txBody>
      </p:sp>
      <p:sp>
        <p:nvSpPr>
          <p:cNvPr id="209" name="Google Shape;209;p34"/>
          <p:cNvSpPr txBox="1"/>
          <p:nvPr/>
        </p:nvSpPr>
        <p:spPr>
          <a:xfrm>
            <a:off x="821525" y="802100"/>
            <a:ext cx="8154900" cy="369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Participar </a:t>
            </a:r>
            <a:r>
              <a:rPr lang="es" b="1">
                <a:solidFill>
                  <a:srgbClr val="025055"/>
                </a:solidFill>
                <a:latin typeface="Montserrat"/>
                <a:ea typeface="Montserrat"/>
                <a:cs typeface="Montserrat"/>
                <a:sym typeface="Montserrat"/>
              </a:rPr>
              <a:t>activamente</a:t>
            </a:r>
            <a:r>
              <a:rPr lang="es">
                <a:solidFill>
                  <a:srgbClr val="025055"/>
                </a:solidFill>
                <a:latin typeface="Montserrat"/>
                <a:ea typeface="Montserrat"/>
                <a:cs typeface="Montserrat"/>
                <a:sym typeface="Montserrat"/>
              </a:rPr>
              <a:t> durante el desarrollo de las mentorías. </a:t>
            </a:r>
            <a:endParaRPr>
              <a:solidFill>
                <a:srgbClr val="025055"/>
              </a:solidFill>
              <a:latin typeface="Montserrat"/>
              <a:ea typeface="Montserrat"/>
              <a:cs typeface="Montserrat"/>
              <a:sym typeface="Montserrat"/>
            </a:endParaRPr>
          </a:p>
          <a:p>
            <a:pPr marL="457200" lvl="0" indent="0" algn="l"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Suministrar toda la información que le sea requerida a lo largo del programa con el objeto de facilitar su implementación. </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Deberá contar con la disponibilidad de </a:t>
            </a:r>
            <a:r>
              <a:rPr lang="es" b="1">
                <a:solidFill>
                  <a:srgbClr val="025055"/>
                </a:solidFill>
                <a:latin typeface="Montserrat"/>
                <a:ea typeface="Montserrat"/>
                <a:cs typeface="Montserrat"/>
                <a:sym typeface="Montserrat"/>
              </a:rPr>
              <a:t>dos a cuatro horas</a:t>
            </a:r>
            <a:r>
              <a:rPr lang="es">
                <a:solidFill>
                  <a:srgbClr val="025055"/>
                </a:solidFill>
                <a:latin typeface="Montserrat"/>
                <a:ea typeface="Montserrat"/>
                <a:cs typeface="Montserrat"/>
                <a:sym typeface="Montserrat"/>
              </a:rPr>
              <a:t> semanales durante los 4 meses del Concurso para llevar a cabo reuniones de evaluación de avance.</a:t>
            </a:r>
            <a:endParaRPr>
              <a:solidFill>
                <a:srgbClr val="025055"/>
              </a:solidFill>
              <a:latin typeface="Montserrat"/>
              <a:ea typeface="Montserrat"/>
              <a:cs typeface="Montserrat"/>
              <a:sym typeface="Montserrat"/>
            </a:endParaRPr>
          </a:p>
          <a:p>
            <a:pPr marL="457200" lvl="0" indent="0" algn="l"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Colaborar</a:t>
            </a:r>
            <a:r>
              <a:rPr lang="es">
                <a:solidFill>
                  <a:srgbClr val="025055"/>
                </a:solidFill>
                <a:latin typeface="Montserrat"/>
                <a:ea typeface="Montserrat"/>
                <a:cs typeface="Montserrat"/>
                <a:sym typeface="Montserrat"/>
              </a:rPr>
              <a:t> activamente con las acciones y cumplimiento que demande el equipo consultor.</a:t>
            </a:r>
            <a:endParaRPr>
              <a:solidFill>
                <a:srgbClr val="025055"/>
              </a:solidFill>
              <a:latin typeface="Montserrat"/>
              <a:ea typeface="Montserrat"/>
              <a:cs typeface="Montserrat"/>
              <a:sym typeface="Montserrat"/>
            </a:endParaRPr>
          </a:p>
          <a:p>
            <a:pPr marL="457200" lvl="0" indent="0" algn="l"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Compromiso y responsabilidad de hacer un </a:t>
            </a:r>
            <a:r>
              <a:rPr lang="es" b="1">
                <a:solidFill>
                  <a:srgbClr val="025055"/>
                </a:solidFill>
                <a:latin typeface="Montserrat"/>
                <a:ea typeface="Montserrat"/>
                <a:cs typeface="Montserrat"/>
                <a:sym typeface="Montserrat"/>
              </a:rPr>
              <a:t>uso correcto de los fondos</a:t>
            </a:r>
            <a:r>
              <a:rPr lang="es">
                <a:solidFill>
                  <a:srgbClr val="025055"/>
                </a:solidFill>
                <a:latin typeface="Montserrat"/>
                <a:ea typeface="Montserrat"/>
                <a:cs typeface="Montserrat"/>
                <a:sym typeface="Montserrat"/>
              </a:rPr>
              <a:t> según lo especificado en su plan de inversión y rendir cuentas de los gastos desembolsados.</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5"/>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15" name="Google Shape;215;p35"/>
          <p:cNvSpPr txBox="1"/>
          <p:nvPr/>
        </p:nvSpPr>
        <p:spPr>
          <a:xfrm>
            <a:off x="59800" y="95400"/>
            <a:ext cx="4901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Financiamiento y desembolsos</a:t>
            </a:r>
            <a:endParaRPr sz="2000">
              <a:solidFill>
                <a:srgbClr val="025055"/>
              </a:solidFill>
              <a:latin typeface="Montserrat"/>
              <a:ea typeface="Montserrat"/>
              <a:cs typeface="Montserrat"/>
              <a:sym typeface="Montserrat"/>
            </a:endParaRPr>
          </a:p>
        </p:txBody>
      </p:sp>
      <p:sp>
        <p:nvSpPr>
          <p:cNvPr id="216" name="Google Shape;216;p35"/>
          <p:cNvSpPr txBox="1"/>
          <p:nvPr/>
        </p:nvSpPr>
        <p:spPr>
          <a:xfrm>
            <a:off x="882600" y="779250"/>
            <a:ext cx="7562700" cy="40959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El monto total es de </a:t>
            </a:r>
            <a:r>
              <a:rPr lang="es" b="1">
                <a:solidFill>
                  <a:srgbClr val="025055"/>
                </a:solidFill>
                <a:latin typeface="Montserrat"/>
                <a:ea typeface="Montserrat"/>
                <a:cs typeface="Montserrat"/>
                <a:sym typeface="Montserrat"/>
              </a:rPr>
              <a:t>hasta USD 5000</a:t>
            </a:r>
            <a:r>
              <a:rPr lang="es">
                <a:solidFill>
                  <a:srgbClr val="025055"/>
                </a:solidFill>
                <a:latin typeface="Montserrat"/>
                <a:ea typeface="Montserrat"/>
                <a:cs typeface="Montserrat"/>
                <a:sym typeface="Montserrat"/>
              </a:rPr>
              <a:t> a pagar en pesos argentinos al tipo de cambio </a:t>
            </a:r>
            <a:r>
              <a:rPr lang="es" b="1">
                <a:solidFill>
                  <a:srgbClr val="025055"/>
                </a:solidFill>
                <a:latin typeface="Montserrat"/>
                <a:ea typeface="Montserrat"/>
                <a:cs typeface="Montserrat"/>
                <a:sym typeface="Montserrat"/>
              </a:rPr>
              <a:t>dólar divisa vendedor del BNA </a:t>
            </a:r>
            <a:r>
              <a:rPr lang="es">
                <a:solidFill>
                  <a:srgbClr val="025055"/>
                </a:solidFill>
                <a:latin typeface="Montserrat"/>
                <a:ea typeface="Montserrat"/>
                <a:cs typeface="Montserrat"/>
                <a:sym typeface="Montserrat"/>
              </a:rPr>
              <a:t>vigente a la fecha del pago.</a:t>
            </a:r>
            <a:endParaRPr>
              <a:solidFill>
                <a:srgbClr val="025055"/>
              </a:solidFill>
              <a:latin typeface="Montserrat"/>
              <a:ea typeface="Montserrat"/>
              <a:cs typeface="Montserrat"/>
              <a:sym typeface="Montserrat"/>
            </a:endParaRPr>
          </a:p>
          <a:p>
            <a:pPr marL="45720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Deberá contar con una </a:t>
            </a:r>
            <a:r>
              <a:rPr lang="es" b="1">
                <a:solidFill>
                  <a:srgbClr val="025055"/>
                </a:solidFill>
                <a:latin typeface="Montserrat"/>
                <a:ea typeface="Montserrat"/>
                <a:cs typeface="Montserrat"/>
                <a:sym typeface="Montserrat"/>
              </a:rPr>
              <a:t>cuenta bancaria</a:t>
            </a:r>
            <a:r>
              <a:rPr lang="es">
                <a:solidFill>
                  <a:srgbClr val="025055"/>
                </a:solidFill>
                <a:latin typeface="Montserrat"/>
                <a:ea typeface="Montserrat"/>
                <a:cs typeface="Montserrat"/>
                <a:sym typeface="Montserrat"/>
              </a:rPr>
              <a:t> a nombre del postulante ganador o referente del equipo  para poder realizar los desembolsos y </a:t>
            </a:r>
            <a:r>
              <a:rPr lang="es" b="1">
                <a:solidFill>
                  <a:srgbClr val="025055"/>
                </a:solidFill>
                <a:latin typeface="Montserrat"/>
                <a:ea typeface="Montserrat"/>
                <a:cs typeface="Montserrat"/>
                <a:sym typeface="Montserrat"/>
              </a:rPr>
              <a:t>no presentar deudas.</a:t>
            </a:r>
            <a:endParaRPr b="1">
              <a:solidFill>
                <a:srgbClr val="025055"/>
              </a:solidFill>
              <a:latin typeface="Montserrat"/>
              <a:ea typeface="Montserrat"/>
              <a:cs typeface="Montserrat"/>
              <a:sym typeface="Montserrat"/>
            </a:endParaRPr>
          </a:p>
          <a:p>
            <a:pPr marL="45720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El beneficiario deberá presentar una </a:t>
            </a:r>
            <a:r>
              <a:rPr lang="es" b="1">
                <a:solidFill>
                  <a:srgbClr val="025055"/>
                </a:solidFill>
                <a:latin typeface="Montserrat"/>
                <a:ea typeface="Montserrat"/>
                <a:cs typeface="Montserrat"/>
                <a:sym typeface="Montserrat"/>
              </a:rPr>
              <a:t>constancia de CBU</a:t>
            </a:r>
            <a:r>
              <a:rPr lang="es">
                <a:solidFill>
                  <a:srgbClr val="025055"/>
                </a:solidFill>
                <a:latin typeface="Montserrat"/>
                <a:ea typeface="Montserrat"/>
                <a:cs typeface="Montserrat"/>
                <a:sym typeface="Montserrat"/>
              </a:rPr>
              <a:t> otorgada por el Banco.</a:t>
            </a:r>
            <a:endParaRPr>
              <a:solidFill>
                <a:srgbClr val="025055"/>
              </a:solidFill>
              <a:latin typeface="Montserrat"/>
              <a:ea typeface="Montserrat"/>
              <a:cs typeface="Montserrat"/>
              <a:sym typeface="Montserrat"/>
            </a:endParaRPr>
          </a:p>
          <a:p>
            <a:pPr marL="45720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Deberá desarrollar un </a:t>
            </a:r>
            <a:r>
              <a:rPr lang="es" b="1">
                <a:solidFill>
                  <a:srgbClr val="025055"/>
                </a:solidFill>
                <a:latin typeface="Montserrat"/>
                <a:ea typeface="Montserrat"/>
                <a:cs typeface="Montserrat"/>
                <a:sym typeface="Montserrat"/>
              </a:rPr>
              <a:t>plan de inversión</a:t>
            </a:r>
            <a:r>
              <a:rPr lang="es">
                <a:solidFill>
                  <a:srgbClr val="025055"/>
                </a:solidFill>
                <a:latin typeface="Montserrat"/>
                <a:ea typeface="Montserrat"/>
                <a:cs typeface="Montserrat"/>
                <a:sym typeface="Montserrat"/>
              </a:rPr>
              <a:t> acorde al proyecto.</a:t>
            </a:r>
            <a:endParaRPr>
              <a:solidFill>
                <a:srgbClr val="025055"/>
              </a:solidFill>
              <a:latin typeface="Montserrat"/>
              <a:ea typeface="Montserrat"/>
              <a:cs typeface="Montserrat"/>
              <a:sym typeface="Montserrat"/>
            </a:endParaRPr>
          </a:p>
          <a:p>
            <a:pPr marL="45720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Deberá presentar previo a cada desembolso la </a:t>
            </a:r>
            <a:r>
              <a:rPr lang="es" b="1">
                <a:solidFill>
                  <a:srgbClr val="025055"/>
                </a:solidFill>
                <a:latin typeface="Montserrat"/>
                <a:ea typeface="Montserrat"/>
                <a:cs typeface="Montserrat"/>
                <a:sym typeface="Montserrat"/>
              </a:rPr>
              <a:t>ficha de pedido.</a:t>
            </a:r>
            <a:endParaRPr b="1">
              <a:solidFill>
                <a:srgbClr val="025055"/>
              </a:solidFill>
              <a:latin typeface="Montserrat"/>
              <a:ea typeface="Montserrat"/>
              <a:cs typeface="Montserrat"/>
              <a:sym typeface="Montserrat"/>
            </a:endParaRPr>
          </a:p>
          <a:p>
            <a:pPr marL="91440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Deberá confeccionar una </a:t>
            </a:r>
            <a:r>
              <a:rPr lang="es" b="1">
                <a:solidFill>
                  <a:srgbClr val="025055"/>
                </a:solidFill>
                <a:latin typeface="Montserrat"/>
                <a:ea typeface="Montserrat"/>
                <a:cs typeface="Montserrat"/>
                <a:sym typeface="Montserrat"/>
              </a:rPr>
              <a:t>rendición de cuenta</a:t>
            </a:r>
            <a:r>
              <a:rPr lang="es">
                <a:solidFill>
                  <a:srgbClr val="025055"/>
                </a:solidFill>
                <a:latin typeface="Montserrat"/>
                <a:ea typeface="Montserrat"/>
                <a:cs typeface="Montserrat"/>
                <a:sym typeface="Montserrat"/>
              </a:rPr>
              <a:t> (con comprobantes fiscales) del desembolso recibido.</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6"/>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22" name="Google Shape;222;p36"/>
          <p:cNvSpPr txBox="1"/>
          <p:nvPr/>
        </p:nvSpPr>
        <p:spPr>
          <a:xfrm>
            <a:off x="0" y="106475"/>
            <a:ext cx="4339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Gastos elegibles</a:t>
            </a:r>
            <a:endParaRPr sz="2000">
              <a:solidFill>
                <a:srgbClr val="025055"/>
              </a:solidFill>
              <a:latin typeface="Montserrat"/>
              <a:ea typeface="Montserrat"/>
              <a:cs typeface="Montserrat"/>
              <a:sym typeface="Montserrat"/>
            </a:endParaRPr>
          </a:p>
        </p:txBody>
      </p:sp>
      <p:sp>
        <p:nvSpPr>
          <p:cNvPr id="223" name="Google Shape;223;p36"/>
          <p:cNvSpPr txBox="1"/>
          <p:nvPr/>
        </p:nvSpPr>
        <p:spPr>
          <a:xfrm>
            <a:off x="1158400" y="767250"/>
            <a:ext cx="7589400" cy="4494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Materiales e insumos. </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Equipamiento esencial para el desarrollo del proyecto. </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Equipos de pruebas o ensayos de laboratorio.</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Insumos o recursos para la ejecución de la idea (su materialización), así como su posicionamiento de mercado</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No se podrán destinar recursos a la compra de bienes o servicios que no tengan relación con la puesta en marcha de la idea de tesis o proyecto.</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Cualquier otro gasto que no esté contemplado en estos ítems quedará a revisión del equipo organizador y podrá ser desestimado.</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457200" lvl="0" indent="-317500" algn="just"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No está permitido utilizar los fondos para adquisiciones de productos y /o servicios en el extranjero, sujetas a importación.</a:t>
            </a:r>
            <a:endParaRPr>
              <a:solidFill>
                <a:srgbClr val="025055"/>
              </a:solidFill>
              <a:latin typeface="Montserrat"/>
              <a:ea typeface="Montserrat"/>
              <a:cs typeface="Montserrat"/>
              <a:sym typeface="Montserrat"/>
            </a:endParaRPr>
          </a:p>
          <a:p>
            <a:pPr marL="0" lvl="0" indent="0" algn="just" rtl="0">
              <a:spcBef>
                <a:spcPts val="0"/>
              </a:spcBef>
              <a:spcAft>
                <a:spcPts val="0"/>
              </a:spcAft>
              <a:buNone/>
            </a:pP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endParaRPr>
              <a:solidFill>
                <a:srgbClr val="025055"/>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7"/>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29" name="Google Shape;229;p37"/>
          <p:cNvSpPr txBox="1"/>
          <p:nvPr/>
        </p:nvSpPr>
        <p:spPr>
          <a:xfrm>
            <a:off x="232200" y="205000"/>
            <a:ext cx="4339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Equipo de coordinación</a:t>
            </a:r>
            <a:endParaRPr sz="2000">
              <a:solidFill>
                <a:srgbClr val="025055"/>
              </a:solidFill>
              <a:latin typeface="Montserrat"/>
              <a:ea typeface="Montserrat"/>
              <a:cs typeface="Montserrat"/>
              <a:sym typeface="Montserrat"/>
            </a:endParaRPr>
          </a:p>
        </p:txBody>
      </p:sp>
      <p:sp>
        <p:nvSpPr>
          <p:cNvPr id="230" name="Google Shape;230;p37"/>
          <p:cNvSpPr txBox="1"/>
          <p:nvPr/>
        </p:nvSpPr>
        <p:spPr>
          <a:xfrm>
            <a:off x="2028100" y="1135508"/>
            <a:ext cx="433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b="1" i="1">
                <a:solidFill>
                  <a:srgbClr val="025055"/>
                </a:solidFill>
                <a:highlight>
                  <a:srgbClr val="FFFFFF"/>
                </a:highlight>
                <a:latin typeface="Montserrat"/>
                <a:ea typeface="Montserrat"/>
                <a:cs typeface="Montserrat"/>
                <a:sym typeface="Montserrat"/>
              </a:rPr>
              <a:t>Natalia Ca</a:t>
            </a:r>
            <a:endParaRPr sz="1800">
              <a:solidFill>
                <a:srgbClr val="025055"/>
              </a:solidFill>
              <a:latin typeface="Montserrat"/>
              <a:ea typeface="Montserrat"/>
              <a:cs typeface="Montserrat"/>
              <a:sym typeface="Montserrat"/>
            </a:endParaRPr>
          </a:p>
        </p:txBody>
      </p:sp>
      <p:sp>
        <p:nvSpPr>
          <p:cNvPr id="231" name="Google Shape;231;p37"/>
          <p:cNvSpPr txBox="1"/>
          <p:nvPr/>
        </p:nvSpPr>
        <p:spPr>
          <a:xfrm>
            <a:off x="4316575" y="1135508"/>
            <a:ext cx="433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b="1" i="1">
                <a:solidFill>
                  <a:srgbClr val="025055"/>
                </a:solidFill>
                <a:highlight>
                  <a:srgbClr val="FFFFFF"/>
                </a:highlight>
                <a:latin typeface="Montserrat"/>
                <a:ea typeface="Montserrat"/>
                <a:cs typeface="Montserrat"/>
                <a:sym typeface="Montserrat"/>
              </a:rPr>
              <a:t>Stefanía Peraga</a:t>
            </a:r>
            <a:endParaRPr sz="1800">
              <a:solidFill>
                <a:srgbClr val="025055"/>
              </a:solidFill>
              <a:latin typeface="Montserrat"/>
              <a:ea typeface="Montserrat"/>
              <a:cs typeface="Montserrat"/>
              <a:sym typeface="Montserrat"/>
            </a:endParaRPr>
          </a:p>
        </p:txBody>
      </p:sp>
      <p:sp>
        <p:nvSpPr>
          <p:cNvPr id="232" name="Google Shape;232;p37"/>
          <p:cNvSpPr txBox="1"/>
          <p:nvPr/>
        </p:nvSpPr>
        <p:spPr>
          <a:xfrm>
            <a:off x="563875" y="2257000"/>
            <a:ext cx="80925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solidFill>
                  <a:srgbClr val="025055"/>
                </a:solidFill>
                <a:latin typeface="Montserrat"/>
                <a:ea typeface="Montserrat"/>
                <a:cs typeface="Montserrat"/>
                <a:sym typeface="Montserrat"/>
              </a:rPr>
              <a:t>Amplia experiencia en el desarrollo de programas de acompañamiento a emprendedores, estudiantes y equipos de investigación con impronta de impacto social y ambiental.</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endParaRPr>
              <a:solidFill>
                <a:srgbClr val="025055"/>
              </a:solidFill>
              <a:latin typeface="Montserrat"/>
              <a:ea typeface="Montserrat"/>
              <a:cs typeface="Montserrat"/>
              <a:sym typeface="Montserrat"/>
            </a:endParaRPr>
          </a:p>
          <a:p>
            <a:pPr marL="0" lvl="0" indent="0" algn="l" rtl="0">
              <a:spcBef>
                <a:spcPts val="0"/>
              </a:spcBef>
              <a:spcAft>
                <a:spcPts val="0"/>
              </a:spcAft>
              <a:buNone/>
            </a:pPr>
            <a:r>
              <a:rPr lang="es">
                <a:solidFill>
                  <a:srgbClr val="025055"/>
                </a:solidFill>
                <a:latin typeface="Montserrat"/>
                <a:ea typeface="Montserrat"/>
                <a:cs typeface="Montserrat"/>
                <a:sym typeface="Montserrat"/>
              </a:rPr>
              <a:t>Experiencia en industria petrolera, tecnológica, educación, cámaras, seguros, investigación aplicada y aceleradoras.</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8"/>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38" name="Google Shape;238;p38"/>
          <p:cNvSpPr txBox="1"/>
          <p:nvPr/>
        </p:nvSpPr>
        <p:spPr>
          <a:xfrm>
            <a:off x="80375" y="203125"/>
            <a:ext cx="433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Equipo de Acompañamiento</a:t>
            </a:r>
            <a:endParaRPr sz="2000">
              <a:solidFill>
                <a:srgbClr val="025055"/>
              </a:solidFill>
              <a:latin typeface="Montserrat"/>
              <a:ea typeface="Montserrat"/>
              <a:cs typeface="Montserrat"/>
              <a:sym typeface="Montserrat"/>
            </a:endParaRPr>
          </a:p>
        </p:txBody>
      </p:sp>
      <p:pic>
        <p:nvPicPr>
          <p:cNvPr id="239" name="Google Shape;239;p38"/>
          <p:cNvPicPr preferRelativeResize="0"/>
          <p:nvPr/>
        </p:nvPicPr>
        <p:blipFill rotWithShape="1">
          <a:blip r:embed="rId4">
            <a:alphaModFix/>
          </a:blip>
          <a:srcRect l="10630" r="6642" b="16749"/>
          <a:stretch/>
        </p:blipFill>
        <p:spPr>
          <a:xfrm>
            <a:off x="513775" y="2138595"/>
            <a:ext cx="1497900" cy="1507200"/>
          </a:xfrm>
          <a:prstGeom prst="flowChartConnector">
            <a:avLst/>
          </a:prstGeom>
          <a:noFill/>
          <a:ln>
            <a:noFill/>
          </a:ln>
        </p:spPr>
      </p:pic>
      <p:sp>
        <p:nvSpPr>
          <p:cNvPr id="240" name="Google Shape;240;p38"/>
          <p:cNvSpPr txBox="1"/>
          <p:nvPr/>
        </p:nvSpPr>
        <p:spPr>
          <a:xfrm>
            <a:off x="2211100" y="1193733"/>
            <a:ext cx="4339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i="1">
                <a:solidFill>
                  <a:srgbClr val="025055"/>
                </a:solidFill>
                <a:highlight>
                  <a:srgbClr val="FFFFFF"/>
                </a:highlight>
                <a:latin typeface="Montserrat"/>
                <a:ea typeface="Montserrat"/>
                <a:cs typeface="Montserrat"/>
                <a:sym typeface="Montserrat"/>
              </a:rPr>
              <a:t>Ruben Cesar</a:t>
            </a:r>
            <a:endParaRPr sz="1600">
              <a:solidFill>
                <a:srgbClr val="025055"/>
              </a:solidFill>
              <a:latin typeface="Montserrat"/>
              <a:ea typeface="Montserrat"/>
              <a:cs typeface="Montserrat"/>
              <a:sym typeface="Montserrat"/>
            </a:endParaRPr>
          </a:p>
        </p:txBody>
      </p:sp>
      <p:sp>
        <p:nvSpPr>
          <p:cNvPr id="241" name="Google Shape;241;p38"/>
          <p:cNvSpPr txBox="1"/>
          <p:nvPr/>
        </p:nvSpPr>
        <p:spPr>
          <a:xfrm>
            <a:off x="2211100" y="1764650"/>
            <a:ext cx="6262500" cy="28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Amplia experiencia en el diseño de estrategias para la formación de emprendedores en contexto universitario, formación de formadores de emprendedores y diseño de políticas públicas para el desarrollo emprendedor.</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Asesor del Estado Nacional y organismos multinacionales, consultor independiente para el desarrollo de emprendimientos y nuevos negocios.</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Investigador docente UNGS</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Consultor de Naciones Unidas</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Asesor de Emprendedores Lee Hecht Harrison</a:t>
            </a:r>
            <a:endParaRPr b="1">
              <a:solidFill>
                <a:srgbClr val="025055"/>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9"/>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47" name="Google Shape;247;p39"/>
          <p:cNvSpPr txBox="1"/>
          <p:nvPr/>
        </p:nvSpPr>
        <p:spPr>
          <a:xfrm>
            <a:off x="80375" y="203125"/>
            <a:ext cx="433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Equipo de Acompañamiento</a:t>
            </a:r>
            <a:endParaRPr sz="2000">
              <a:solidFill>
                <a:srgbClr val="025055"/>
              </a:solidFill>
              <a:latin typeface="Montserrat"/>
              <a:ea typeface="Montserrat"/>
              <a:cs typeface="Montserrat"/>
              <a:sym typeface="Montserrat"/>
            </a:endParaRPr>
          </a:p>
        </p:txBody>
      </p:sp>
      <p:sp>
        <p:nvSpPr>
          <p:cNvPr id="248" name="Google Shape;248;p39"/>
          <p:cNvSpPr txBox="1"/>
          <p:nvPr/>
        </p:nvSpPr>
        <p:spPr>
          <a:xfrm>
            <a:off x="2211100" y="1193733"/>
            <a:ext cx="4339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i="1">
                <a:solidFill>
                  <a:srgbClr val="025055"/>
                </a:solidFill>
                <a:highlight>
                  <a:srgbClr val="FFFFFF"/>
                </a:highlight>
                <a:latin typeface="Montserrat"/>
                <a:ea typeface="Montserrat"/>
                <a:cs typeface="Montserrat"/>
                <a:sym typeface="Montserrat"/>
              </a:rPr>
              <a:t>Silvia Marra</a:t>
            </a:r>
            <a:endParaRPr sz="1600">
              <a:solidFill>
                <a:srgbClr val="025055"/>
              </a:solidFill>
              <a:latin typeface="Montserrat"/>
              <a:ea typeface="Montserrat"/>
              <a:cs typeface="Montserrat"/>
              <a:sym typeface="Montserrat"/>
            </a:endParaRPr>
          </a:p>
        </p:txBody>
      </p:sp>
      <p:pic>
        <p:nvPicPr>
          <p:cNvPr id="249" name="Google Shape;249;p39"/>
          <p:cNvPicPr preferRelativeResize="0"/>
          <p:nvPr/>
        </p:nvPicPr>
        <p:blipFill>
          <a:blip r:embed="rId4">
            <a:alphaModFix/>
          </a:blip>
          <a:stretch>
            <a:fillRect/>
          </a:stretch>
        </p:blipFill>
        <p:spPr>
          <a:xfrm>
            <a:off x="365750" y="2134500"/>
            <a:ext cx="1537200" cy="1537200"/>
          </a:xfrm>
          <a:prstGeom prst="flowChartConnector">
            <a:avLst/>
          </a:prstGeom>
          <a:noFill/>
          <a:ln>
            <a:noFill/>
          </a:ln>
        </p:spPr>
      </p:pic>
      <p:sp>
        <p:nvSpPr>
          <p:cNvPr id="250" name="Google Shape;250;p39"/>
          <p:cNvSpPr txBox="1"/>
          <p:nvPr/>
        </p:nvSpPr>
        <p:spPr>
          <a:xfrm>
            <a:off x="2256250" y="1803000"/>
            <a:ext cx="6186600" cy="263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Acompaña a líderes en el apoyo que necesitan para desarrollar sus habilidades creativas, potenciar sus equipos de trabajo, transformar las ideas en acción y acompañar procesos de aprendizaje y crecimiento. Trabaja en varios programas de Desarrollo Emprendedor del Gobierno Nacional y el Gobierno de la Ciudad de Buenos Aires. Es experta en Performance para Oradores y Pitch.</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Coach Ontológica</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Docente de teatro</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Formadora de emprendedores</a:t>
            </a:r>
            <a:endParaRPr b="1">
              <a:solidFill>
                <a:srgbClr val="025055"/>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0"/>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56" name="Google Shape;256;p40"/>
          <p:cNvSpPr txBox="1"/>
          <p:nvPr/>
        </p:nvSpPr>
        <p:spPr>
          <a:xfrm>
            <a:off x="80375" y="203125"/>
            <a:ext cx="4339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Equipo de Acompañamiento</a:t>
            </a:r>
            <a:endParaRPr sz="2000">
              <a:solidFill>
                <a:srgbClr val="025055"/>
              </a:solidFill>
              <a:latin typeface="Montserrat"/>
              <a:ea typeface="Montserrat"/>
              <a:cs typeface="Montserrat"/>
              <a:sym typeface="Montserrat"/>
            </a:endParaRPr>
          </a:p>
        </p:txBody>
      </p:sp>
      <p:sp>
        <p:nvSpPr>
          <p:cNvPr id="257" name="Google Shape;257;p40"/>
          <p:cNvSpPr txBox="1"/>
          <p:nvPr/>
        </p:nvSpPr>
        <p:spPr>
          <a:xfrm>
            <a:off x="2211100" y="1193733"/>
            <a:ext cx="4339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i="1">
                <a:solidFill>
                  <a:srgbClr val="025055"/>
                </a:solidFill>
                <a:highlight>
                  <a:srgbClr val="FFFFFF"/>
                </a:highlight>
                <a:latin typeface="Montserrat"/>
                <a:ea typeface="Montserrat"/>
                <a:cs typeface="Montserrat"/>
                <a:sym typeface="Montserrat"/>
              </a:rPr>
              <a:t>Ignacio Catalano</a:t>
            </a:r>
            <a:endParaRPr sz="1600">
              <a:solidFill>
                <a:srgbClr val="025055"/>
              </a:solidFill>
              <a:latin typeface="Montserrat"/>
              <a:ea typeface="Montserrat"/>
              <a:cs typeface="Montserrat"/>
              <a:sym typeface="Montserrat"/>
            </a:endParaRPr>
          </a:p>
        </p:txBody>
      </p:sp>
      <p:sp>
        <p:nvSpPr>
          <p:cNvPr id="258" name="Google Shape;258;p40"/>
          <p:cNvSpPr txBox="1"/>
          <p:nvPr/>
        </p:nvSpPr>
        <p:spPr>
          <a:xfrm>
            <a:off x="2255500" y="1772500"/>
            <a:ext cx="6213000" cy="28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Ingeniero senior en proyectos de infraestructura energética. Amplia experiencia en proyectos tecnológicos de amplio espectro.</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r>
              <a:rPr lang="es">
                <a:solidFill>
                  <a:srgbClr val="025055"/>
                </a:solidFill>
                <a:latin typeface="Montserrat"/>
                <a:ea typeface="Montserrat"/>
                <a:cs typeface="Montserrat"/>
                <a:sym typeface="Montserrat"/>
              </a:rPr>
              <a:t>Especialista en robótica y automatización en la Gerencia del Carem en la Comisión Nacional de Energía Atómica, consultor independiente para el desarrollo de soluciones tecnológicas.</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Ingeniero Nuclear del IB</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Docente en UNRN y UNCOMA</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Asesor técnico en proyectos tecnológicos </a:t>
            </a:r>
            <a:endParaRPr b="1">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b="1">
                <a:solidFill>
                  <a:srgbClr val="025055"/>
                </a:solidFill>
                <a:latin typeface="Montserrat"/>
                <a:ea typeface="Montserrat"/>
                <a:cs typeface="Montserrat"/>
                <a:sym typeface="Montserrat"/>
              </a:rPr>
              <a:t>Experiencia en trabajo en soluciones tecnológicas en territorio</a:t>
            </a:r>
            <a:endParaRPr b="1">
              <a:solidFill>
                <a:srgbClr val="025055"/>
              </a:solidFill>
              <a:latin typeface="Montserrat"/>
              <a:ea typeface="Montserrat"/>
              <a:cs typeface="Montserrat"/>
              <a:sym typeface="Montserrat"/>
            </a:endParaRPr>
          </a:p>
        </p:txBody>
      </p:sp>
      <p:pic>
        <p:nvPicPr>
          <p:cNvPr id="259" name="Google Shape;259;p40"/>
          <p:cNvPicPr preferRelativeResize="0"/>
          <p:nvPr/>
        </p:nvPicPr>
        <p:blipFill rotWithShape="1">
          <a:blip r:embed="rId4">
            <a:alphaModFix/>
          </a:blip>
          <a:srcRect t="9911" b="10673"/>
          <a:stretch/>
        </p:blipFill>
        <p:spPr>
          <a:xfrm>
            <a:off x="289850" y="2057400"/>
            <a:ext cx="1676400" cy="1665300"/>
          </a:xfrm>
          <a:prstGeom prst="flowChartConnector">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1"/>
          <p:cNvPicPr preferRelativeResize="0"/>
          <p:nvPr/>
        </p:nvPicPr>
        <p:blipFill>
          <a:blip r:embed="rId3">
            <a:alphaModFix/>
          </a:blip>
          <a:stretch>
            <a:fillRect/>
          </a:stretch>
        </p:blipFill>
        <p:spPr>
          <a:xfrm>
            <a:off x="0" y="-21"/>
            <a:ext cx="9144003" cy="6858017"/>
          </a:xfrm>
          <a:prstGeom prst="rect">
            <a:avLst/>
          </a:prstGeom>
          <a:noFill/>
          <a:ln>
            <a:noFill/>
          </a:ln>
        </p:spPr>
      </p:pic>
      <p:sp>
        <p:nvSpPr>
          <p:cNvPr id="265" name="Google Shape;265;p41"/>
          <p:cNvSpPr txBox="1"/>
          <p:nvPr/>
        </p:nvSpPr>
        <p:spPr>
          <a:xfrm>
            <a:off x="126100" y="144050"/>
            <a:ext cx="4339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a:solidFill>
                  <a:srgbClr val="025055"/>
                </a:solidFill>
                <a:highlight>
                  <a:srgbClr val="FFFFFF"/>
                </a:highlight>
                <a:latin typeface="Montserrat"/>
                <a:ea typeface="Montserrat"/>
                <a:cs typeface="Montserrat"/>
                <a:sym typeface="Montserrat"/>
              </a:rPr>
              <a:t>Próximos pasos</a:t>
            </a:r>
            <a:endParaRPr sz="2000">
              <a:solidFill>
                <a:srgbClr val="025055"/>
              </a:solidFill>
              <a:latin typeface="Montserrat"/>
              <a:ea typeface="Montserrat"/>
              <a:cs typeface="Montserrat"/>
              <a:sym typeface="Montserrat"/>
            </a:endParaRPr>
          </a:p>
        </p:txBody>
      </p:sp>
      <p:sp>
        <p:nvSpPr>
          <p:cNvPr id="266" name="Google Shape;266;p41"/>
          <p:cNvSpPr txBox="1"/>
          <p:nvPr/>
        </p:nvSpPr>
        <p:spPr>
          <a:xfrm>
            <a:off x="2007575" y="2037600"/>
            <a:ext cx="5505600" cy="2878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Canales de comunicación</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Comunicación referida a telleres: grupo de whatsapp</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Audios penalizados</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Dudas o consultas administavias:  mail del concurso</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Entrevistas de diagnóstico</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Presentación documentación </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Primer taller presencial próximo </a:t>
            </a:r>
            <a:r>
              <a:rPr lang="es" b="1">
                <a:solidFill>
                  <a:srgbClr val="025055"/>
                </a:solidFill>
                <a:latin typeface="Montserrat"/>
                <a:ea typeface="Montserrat"/>
                <a:cs typeface="Montserrat"/>
                <a:sym typeface="Montserrat"/>
              </a:rPr>
              <a:t>sábado 8/7</a:t>
            </a:r>
            <a:endParaRPr b="1">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69" name="Google Shape;69;p15"/>
          <p:cNvSpPr txBox="1"/>
          <p:nvPr/>
        </p:nvSpPr>
        <p:spPr>
          <a:xfrm>
            <a:off x="2573950" y="1331625"/>
            <a:ext cx="4662900" cy="16392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Sofía Hernandez Prieto</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Marcelo Bustos</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Pablo Girardi</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Pablo Corrales</a:t>
            </a:r>
            <a:endParaRPr>
              <a:solidFill>
                <a:srgbClr val="025055"/>
              </a:solidFill>
              <a:latin typeface="Montserrat"/>
              <a:ea typeface="Montserrat"/>
              <a:cs typeface="Montserrat"/>
              <a:sym typeface="Montserrat"/>
            </a:endParaRPr>
          </a:p>
          <a:p>
            <a:pPr marL="457200" lvl="0" indent="0" algn="l" rtl="0">
              <a:spcBef>
                <a:spcPts val="0"/>
              </a:spcBef>
              <a:spcAft>
                <a:spcPts val="0"/>
              </a:spcAft>
              <a:buNone/>
            </a:pPr>
            <a:endParaRPr>
              <a:solidFill>
                <a:srgbClr val="025055"/>
              </a:solidFill>
              <a:latin typeface="Montserrat Medium"/>
              <a:ea typeface="Montserrat Medium"/>
              <a:cs typeface="Montserrat Medium"/>
              <a:sym typeface="Montserrat Medium"/>
            </a:endParaRPr>
          </a:p>
        </p:txBody>
      </p:sp>
      <p:sp>
        <p:nvSpPr>
          <p:cNvPr id="70" name="Google Shape;70;p15"/>
          <p:cNvSpPr txBox="1"/>
          <p:nvPr/>
        </p:nvSpPr>
        <p:spPr>
          <a:xfrm>
            <a:off x="1643550" y="229950"/>
            <a:ext cx="58569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Integrantes del Equipo</a:t>
            </a:r>
            <a:endParaRPr sz="2400" b="1">
              <a:solidFill>
                <a:srgbClr val="025055"/>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2"/>
          <p:cNvPicPr preferRelativeResize="0"/>
          <p:nvPr/>
        </p:nvPicPr>
        <p:blipFill>
          <a:blip r:embed="rId3">
            <a:alphaModFix/>
          </a:blip>
          <a:stretch>
            <a:fillRect/>
          </a:stretch>
        </p:blipFill>
        <p:spPr>
          <a:xfrm>
            <a:off x="25392" y="0"/>
            <a:ext cx="9143982" cy="6858002"/>
          </a:xfrm>
          <a:prstGeom prst="rect">
            <a:avLst/>
          </a:prstGeom>
          <a:noFill/>
          <a:ln>
            <a:noFill/>
          </a:ln>
        </p:spPr>
      </p:pic>
      <p:sp>
        <p:nvSpPr>
          <p:cNvPr id="272" name="Google Shape;272;p42"/>
          <p:cNvSpPr txBox="1"/>
          <p:nvPr/>
        </p:nvSpPr>
        <p:spPr>
          <a:xfrm>
            <a:off x="3678899" y="2753867"/>
            <a:ext cx="2254067"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300" b="1" dirty="0">
                <a:solidFill>
                  <a:srgbClr val="025055"/>
                </a:solidFill>
                <a:latin typeface="Montserrat"/>
                <a:ea typeface="Montserrat"/>
                <a:cs typeface="Montserrat"/>
                <a:sym typeface="Montserrat"/>
              </a:rPr>
              <a:t>Gracias</a:t>
            </a:r>
            <a:endParaRPr sz="3300" b="1" dirty="0">
              <a:solidFill>
                <a:srgbClr val="025055"/>
              </a:solidFill>
              <a:latin typeface="Montserrat"/>
              <a:ea typeface="Montserrat"/>
              <a:cs typeface="Montserrat"/>
              <a:sym typeface="Montserrat"/>
            </a:endParaRPr>
          </a:p>
        </p:txBody>
      </p:sp>
      <p:pic>
        <p:nvPicPr>
          <p:cNvPr id="273" name="Google Shape;273;p42"/>
          <p:cNvPicPr preferRelativeResize="0"/>
          <p:nvPr/>
        </p:nvPicPr>
        <p:blipFill>
          <a:blip r:embed="rId4">
            <a:alphaModFix/>
          </a:blip>
          <a:stretch>
            <a:fillRect/>
          </a:stretch>
        </p:blipFill>
        <p:spPr>
          <a:xfrm>
            <a:off x="2953175" y="185533"/>
            <a:ext cx="3237627" cy="1821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76" name="Google Shape;76;p16"/>
          <p:cNvSpPr txBox="1"/>
          <p:nvPr/>
        </p:nvSpPr>
        <p:spPr>
          <a:xfrm>
            <a:off x="1420300" y="1051625"/>
            <a:ext cx="6722700" cy="231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b="1">
              <a:solidFill>
                <a:srgbClr val="025055"/>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Mediciones de validación y ajuste de los modelos.</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SzPts val="1400"/>
              <a:buFont typeface="Montserrat"/>
              <a:buChar char="●"/>
            </a:pPr>
            <a:r>
              <a:rPr lang="es">
                <a:solidFill>
                  <a:srgbClr val="025055"/>
                </a:solidFill>
                <a:latin typeface="Montserrat"/>
                <a:ea typeface="Montserrat"/>
                <a:cs typeface="Montserrat"/>
                <a:sym typeface="Montserrat"/>
              </a:rPr>
              <a:t>Mediciones con variación de más de una variable.</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SzPts val="1400"/>
              <a:buFont typeface="Montserrat"/>
              <a:buChar char="●"/>
            </a:pPr>
            <a:r>
              <a:rPr lang="es">
                <a:solidFill>
                  <a:srgbClr val="025055"/>
                </a:solidFill>
                <a:latin typeface="Montserrat"/>
                <a:ea typeface="Montserrat"/>
                <a:cs typeface="Montserrat"/>
                <a:sym typeface="Montserrat"/>
              </a:rPr>
              <a:t>Generalización de los modelos (macroecuación).</a:t>
            </a: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SzPts val="1400"/>
              <a:buFont typeface="Montserrat"/>
              <a:buChar char="●"/>
            </a:pPr>
            <a:r>
              <a:rPr lang="es">
                <a:solidFill>
                  <a:srgbClr val="025055"/>
                </a:solidFill>
                <a:latin typeface="Montserrat"/>
                <a:ea typeface="Montserrat"/>
                <a:cs typeface="Montserrat"/>
                <a:sym typeface="Montserrat"/>
              </a:rPr>
              <a:t>Lanzar al mercado los resultados obtenidos y ofrecerlos a entidades públicas y privadas.</a:t>
            </a:r>
            <a:endParaRPr>
              <a:solidFill>
                <a:srgbClr val="025055"/>
              </a:solidFill>
              <a:latin typeface="Montserrat"/>
              <a:ea typeface="Montserrat"/>
              <a:cs typeface="Montserrat"/>
              <a:sym typeface="Montserrat"/>
            </a:endParaRPr>
          </a:p>
          <a:p>
            <a:pPr marL="0" lvl="0" indent="0" algn="ctr" rtl="0">
              <a:spcBef>
                <a:spcPts val="0"/>
              </a:spcBef>
              <a:spcAft>
                <a:spcPts val="0"/>
              </a:spcAft>
              <a:buNone/>
            </a:pPr>
            <a:endParaRPr>
              <a:solidFill>
                <a:srgbClr val="025055"/>
              </a:solidFill>
              <a:latin typeface="Montserrat Medium"/>
              <a:ea typeface="Montserrat Medium"/>
              <a:cs typeface="Montserrat Medium"/>
              <a:sym typeface="Montserrat Medium"/>
            </a:endParaRPr>
          </a:p>
        </p:txBody>
      </p:sp>
      <p:sp>
        <p:nvSpPr>
          <p:cNvPr id="77" name="Google Shape;77;p16"/>
          <p:cNvSpPr txBox="1"/>
          <p:nvPr/>
        </p:nvSpPr>
        <p:spPr>
          <a:xfrm>
            <a:off x="2022150" y="622225"/>
            <a:ext cx="50997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Objetivo de trabajo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83" name="Google Shape;83;p17"/>
          <p:cNvSpPr txBox="1"/>
          <p:nvPr/>
        </p:nvSpPr>
        <p:spPr>
          <a:xfrm>
            <a:off x="3888" y="477067"/>
            <a:ext cx="9136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a:solidFill>
                  <a:srgbClr val="025055"/>
                </a:solidFill>
                <a:latin typeface="Montserrat"/>
                <a:ea typeface="Montserrat"/>
                <a:cs typeface="Montserrat"/>
                <a:sym typeface="Montserrat"/>
              </a:rPr>
              <a:t>Máquina trituradora de botellas PET</a:t>
            </a:r>
            <a:endParaRPr sz="2400" b="1">
              <a:solidFill>
                <a:srgbClr val="025055"/>
              </a:solidFill>
              <a:latin typeface="Montserrat"/>
              <a:ea typeface="Montserrat"/>
              <a:cs typeface="Montserrat"/>
              <a:sym typeface="Montserrat"/>
            </a:endParaRPr>
          </a:p>
        </p:txBody>
      </p:sp>
      <p:sp>
        <p:nvSpPr>
          <p:cNvPr id="84" name="Google Shape;84;p17"/>
          <p:cNvSpPr txBox="1"/>
          <p:nvPr/>
        </p:nvSpPr>
        <p:spPr>
          <a:xfrm>
            <a:off x="3900" y="1622567"/>
            <a:ext cx="9136200" cy="210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a:solidFill>
                  <a:srgbClr val="025055"/>
                </a:solidFill>
                <a:latin typeface="Montserrat"/>
                <a:ea typeface="Montserrat"/>
                <a:cs typeface="Montserrat"/>
                <a:sym typeface="Montserrat"/>
              </a:rPr>
              <a:t>Diseño, cálculo y simulación de máquina trituradora de botellas PET de dos ejes con capacidades de 200-600 kg/h según tamaño final deseado. </a:t>
            </a:r>
            <a:endParaRPr>
              <a:solidFill>
                <a:srgbClr val="025055"/>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s">
                <a:solidFill>
                  <a:srgbClr val="025055"/>
                </a:solidFill>
                <a:latin typeface="Montserrat"/>
                <a:ea typeface="Montserrat"/>
                <a:cs typeface="Montserrat"/>
                <a:sym typeface="Montserrat"/>
              </a:rPr>
              <a:t>Apta para otros materiales como HDPE, PVC, madera.</a:t>
            </a:r>
            <a:endParaRPr>
              <a:solidFill>
                <a:srgbClr val="025055"/>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Máquina de fabricación local y concebida para emplear materiales comerciales, sencilla y de bajo mantenimiento</a:t>
            </a:r>
            <a:endParaRPr>
              <a:solidFill>
                <a:srgbClr val="025055"/>
              </a:solidFill>
              <a:latin typeface="Montserrat"/>
              <a:ea typeface="Montserrat"/>
              <a:cs typeface="Montserrat"/>
              <a:sym typeface="Montserrat"/>
            </a:endParaRPr>
          </a:p>
          <a:p>
            <a:pPr marL="0" lvl="0" indent="0" algn="ctr" rtl="0">
              <a:spcBef>
                <a:spcPts val="120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90" name="Google Shape;90;p18"/>
          <p:cNvSpPr txBox="1"/>
          <p:nvPr/>
        </p:nvSpPr>
        <p:spPr>
          <a:xfrm>
            <a:off x="2993275" y="1955625"/>
            <a:ext cx="58569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Miranda Leonardo </a:t>
            </a: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Russo Mariano </a:t>
            </a:r>
            <a:endParaRPr>
              <a:solidFill>
                <a:srgbClr val="025055"/>
              </a:solidFill>
              <a:latin typeface="Montserrat"/>
              <a:ea typeface="Montserrat"/>
              <a:cs typeface="Montserrat"/>
              <a:sym typeface="Montserrat"/>
            </a:endParaRPr>
          </a:p>
        </p:txBody>
      </p:sp>
      <p:sp>
        <p:nvSpPr>
          <p:cNvPr id="91" name="Google Shape;91;p18"/>
          <p:cNvSpPr txBox="1"/>
          <p:nvPr/>
        </p:nvSpPr>
        <p:spPr>
          <a:xfrm>
            <a:off x="1643550" y="229950"/>
            <a:ext cx="58569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Integrantes del Equipo</a:t>
            </a:r>
            <a:endParaRPr sz="2400" b="1">
              <a:solidFill>
                <a:srgbClr val="025055"/>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97" name="Google Shape;97;p19"/>
          <p:cNvSpPr txBox="1"/>
          <p:nvPr/>
        </p:nvSpPr>
        <p:spPr>
          <a:xfrm>
            <a:off x="2110150" y="1881175"/>
            <a:ext cx="59787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Fabricación de la máquina. </a:t>
            </a: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Análisis de costos y optimización de materiales.</a:t>
            </a: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Desarrollo del emprendimiento para su uso. </a:t>
            </a:r>
            <a:endParaRPr>
              <a:solidFill>
                <a:srgbClr val="025055"/>
              </a:solidFill>
              <a:latin typeface="Montserrat"/>
              <a:ea typeface="Montserrat"/>
              <a:cs typeface="Montserrat"/>
              <a:sym typeface="Montserrat"/>
            </a:endParaRPr>
          </a:p>
          <a:p>
            <a:pPr marL="457200" lvl="0" indent="-317500" algn="l" rtl="0">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Vínculos con potenciales clientes.</a:t>
            </a:r>
            <a:endParaRPr>
              <a:solidFill>
                <a:srgbClr val="025055"/>
              </a:solidFill>
              <a:latin typeface="Montserrat"/>
              <a:ea typeface="Montserrat"/>
              <a:cs typeface="Montserrat"/>
              <a:sym typeface="Montserrat"/>
            </a:endParaRPr>
          </a:p>
        </p:txBody>
      </p:sp>
      <p:sp>
        <p:nvSpPr>
          <p:cNvPr id="98" name="Google Shape;98;p19"/>
          <p:cNvSpPr txBox="1"/>
          <p:nvPr/>
        </p:nvSpPr>
        <p:spPr>
          <a:xfrm>
            <a:off x="2022150" y="622225"/>
            <a:ext cx="50997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Objetivo de trabajo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04" name="Google Shape;104;p20"/>
          <p:cNvSpPr txBox="1"/>
          <p:nvPr/>
        </p:nvSpPr>
        <p:spPr>
          <a:xfrm>
            <a:off x="-62" y="643733"/>
            <a:ext cx="9136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a:solidFill>
                  <a:srgbClr val="025055"/>
                </a:solidFill>
                <a:latin typeface="Montserrat"/>
                <a:ea typeface="Montserrat"/>
                <a:cs typeface="Montserrat"/>
                <a:sym typeface="Montserrat"/>
              </a:rPr>
              <a:t>Interfaz para control de silla de ruedas</a:t>
            </a:r>
            <a:endParaRPr sz="2400" b="1">
              <a:solidFill>
                <a:srgbClr val="025055"/>
              </a:solidFill>
              <a:latin typeface="Montserrat"/>
              <a:ea typeface="Montserrat"/>
              <a:cs typeface="Montserrat"/>
              <a:sym typeface="Montserrat"/>
            </a:endParaRPr>
          </a:p>
        </p:txBody>
      </p:sp>
      <p:sp>
        <p:nvSpPr>
          <p:cNvPr id="105" name="Google Shape;105;p20"/>
          <p:cNvSpPr txBox="1"/>
          <p:nvPr/>
        </p:nvSpPr>
        <p:spPr>
          <a:xfrm>
            <a:off x="784550" y="1873075"/>
            <a:ext cx="77778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Se desarrolló una Interfaz Cerebro Computadora Híbrida (ICCH) con el objetivo de mejorar la detección de comandos en una silla de ruedas robótica. </a:t>
            </a: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solidFill>
                <a:srgbClr val="0250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s">
                <a:solidFill>
                  <a:srgbClr val="025055"/>
                </a:solidFill>
                <a:latin typeface="Montserrat"/>
                <a:ea typeface="Montserrat"/>
                <a:cs typeface="Montserrat"/>
                <a:sym typeface="Montserrat"/>
              </a:rPr>
              <a:t>Además, se llevaron a cabo modificaciones tanto en el hardware como en el software de una silla de ruedas comercial para lograr la implementación de esta ICCH.</a:t>
            </a:r>
            <a:endParaRPr>
              <a:solidFill>
                <a:srgbClr val="025055"/>
              </a:solidFill>
              <a:latin typeface="Montserrat"/>
              <a:ea typeface="Montserrat"/>
              <a:cs typeface="Montserrat"/>
              <a:sym typeface="Montserrat"/>
            </a:endParaRPr>
          </a:p>
          <a:p>
            <a:pPr marL="0" lvl="0" indent="0" algn="l" rtl="0">
              <a:spcBef>
                <a:spcPts val="0"/>
              </a:spcBef>
              <a:spcAft>
                <a:spcPts val="0"/>
              </a:spcAft>
              <a:buNone/>
            </a:pPr>
            <a:endParaRPr>
              <a:solidFill>
                <a:srgbClr val="025055"/>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0" y="-38075"/>
            <a:ext cx="9143997" cy="6857975"/>
          </a:xfrm>
          <a:prstGeom prst="rect">
            <a:avLst/>
          </a:prstGeom>
          <a:noFill/>
          <a:ln>
            <a:noFill/>
          </a:ln>
        </p:spPr>
      </p:pic>
      <p:sp>
        <p:nvSpPr>
          <p:cNvPr id="111" name="Google Shape;111;p21"/>
          <p:cNvSpPr txBox="1"/>
          <p:nvPr/>
        </p:nvSpPr>
        <p:spPr>
          <a:xfrm>
            <a:off x="1149775" y="1832825"/>
            <a:ext cx="6005700" cy="1887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Tesista: Dr. Ing. Victor Luciano Carmona Viglianco</a:t>
            </a:r>
            <a:endParaRPr>
              <a:solidFill>
                <a:srgbClr val="025055"/>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 Directores: Dr. Bioing. Pablo Federico Diez</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 Dr. Ing. Eric Laciar </a:t>
            </a:r>
            <a:endParaRPr>
              <a:solidFill>
                <a:srgbClr val="025055"/>
              </a:solidFill>
              <a:latin typeface="Montserrat"/>
              <a:ea typeface="Montserrat"/>
              <a:cs typeface="Montserrat"/>
              <a:sym typeface="Montserrat"/>
            </a:endParaRPr>
          </a:p>
          <a:p>
            <a:pPr marL="914400" lvl="1" indent="-317500" algn="l" rtl="0">
              <a:lnSpc>
                <a:spcPct val="115000"/>
              </a:lnSpc>
              <a:spcBef>
                <a:spcPts val="0"/>
              </a:spcBef>
              <a:spcAft>
                <a:spcPts val="0"/>
              </a:spcAft>
              <a:buClr>
                <a:srgbClr val="025055"/>
              </a:buClr>
              <a:buSzPts val="1400"/>
              <a:buFont typeface="Montserrat"/>
              <a:buChar char="○"/>
            </a:pPr>
            <a:r>
              <a:rPr lang="es">
                <a:solidFill>
                  <a:srgbClr val="025055"/>
                </a:solidFill>
                <a:latin typeface="Montserrat"/>
                <a:ea typeface="Montserrat"/>
                <a:cs typeface="Montserrat"/>
                <a:sym typeface="Montserrat"/>
              </a:rPr>
              <a:t> Dr. Ing. Vicente  Mut</a:t>
            </a:r>
            <a:endParaRPr>
              <a:solidFill>
                <a:srgbClr val="025055"/>
              </a:solidFill>
              <a:latin typeface="Montserrat"/>
              <a:ea typeface="Montserrat"/>
              <a:cs typeface="Montserrat"/>
              <a:sym typeface="Montserrat"/>
            </a:endParaRPr>
          </a:p>
          <a:p>
            <a:pPr marL="457200" lvl="0" indent="0" algn="l" rtl="0">
              <a:spcBef>
                <a:spcPts val="0"/>
              </a:spcBef>
              <a:spcAft>
                <a:spcPts val="0"/>
              </a:spcAft>
              <a:buNone/>
            </a:pPr>
            <a:endParaRPr>
              <a:solidFill>
                <a:srgbClr val="025055"/>
              </a:solidFill>
              <a:latin typeface="Montserrat"/>
              <a:ea typeface="Montserrat"/>
              <a:cs typeface="Montserrat"/>
              <a:sym typeface="Montserrat"/>
            </a:endParaRPr>
          </a:p>
        </p:txBody>
      </p:sp>
      <p:sp>
        <p:nvSpPr>
          <p:cNvPr id="112" name="Google Shape;112;p21"/>
          <p:cNvSpPr txBox="1"/>
          <p:nvPr/>
        </p:nvSpPr>
        <p:spPr>
          <a:xfrm>
            <a:off x="1643550" y="229950"/>
            <a:ext cx="58569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 sz="2400" b="1">
                <a:solidFill>
                  <a:srgbClr val="025055"/>
                </a:solidFill>
                <a:latin typeface="Montserrat"/>
                <a:ea typeface="Montserrat"/>
                <a:cs typeface="Montserrat"/>
                <a:sym typeface="Montserrat"/>
              </a:rPr>
              <a:t>Integrantes del Equipo</a:t>
            </a:r>
            <a:endParaRPr sz="2400" b="1">
              <a:solidFill>
                <a:srgbClr val="025055"/>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1613</Words>
  <Application>Microsoft Office PowerPoint</Application>
  <PresentationFormat>Presentación en pantalla (4:3)</PresentationFormat>
  <Paragraphs>221</Paragraphs>
  <Slides>30</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Montserrat</vt:lpstr>
      <vt:lpstr>Montserrat Medium</vt:lpstr>
      <vt:lpstr>Arial</vt:lpstr>
      <vt:lpstr>Proxima Nova</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Eliseo Ortiz Rocchetti</cp:lastModifiedBy>
  <cp:revision>1</cp:revision>
  <dcterms:modified xsi:type="dcterms:W3CDTF">2023-07-03T11:28:31Z</dcterms:modified>
</cp:coreProperties>
</file>